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668" r:id="rId3"/>
    <p:sldMasterId id="2147483678" r:id="rId4"/>
  </p:sldMasterIdLst>
  <p:notesMasterIdLst>
    <p:notesMasterId r:id="rId18"/>
  </p:notesMasterIdLst>
  <p:sldIdLst>
    <p:sldId id="262" r:id="rId5"/>
    <p:sldId id="257" r:id="rId6"/>
    <p:sldId id="259" r:id="rId7"/>
    <p:sldId id="267" r:id="rId8"/>
    <p:sldId id="268" r:id="rId9"/>
    <p:sldId id="270" r:id="rId10"/>
    <p:sldId id="299" r:id="rId11"/>
    <p:sldId id="308" r:id="rId12"/>
    <p:sldId id="309" r:id="rId13"/>
    <p:sldId id="310" r:id="rId14"/>
    <p:sldId id="303" r:id="rId15"/>
    <p:sldId id="304" r:id="rId16"/>
    <p:sldId id="26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9009" autoAdjust="0"/>
  </p:normalViewPr>
  <p:slideViewPr>
    <p:cSldViewPr snapToGrid="0" snapToObjects="1">
      <p:cViewPr>
        <p:scale>
          <a:sx n="100" d="100"/>
          <a:sy n="100" d="100"/>
        </p:scale>
        <p:origin x="1424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50F56-056B-3D46-BB1E-09D00B7A7B0F}" type="datetimeFigureOut">
              <a:rPr lang="en-US" smtClean="0"/>
              <a:t>9/5/17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18986-2758-0148-8401-B030045C1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9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5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5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Organic Denmark has two annual high-profile consumer awareness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Organic Harvest markets in September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Organic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Øko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-day, where consumers are invited to organic farms in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springtime,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see the cows stampede out of the barns onto fresh grass after a winter inside. In 2016, more than 250,000 people visited more than 80 participating organic farms.  This is almost 5% of the Danish population.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7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Saudi Arabia promotion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29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LOHAS: Lifestyle</a:t>
            </a:r>
            <a:r>
              <a:rPr lang="en-US" baseline="0" dirty="0" smtClean="0"/>
              <a:t> of Health and Sustainability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8986-2758-0148-8401-B030045C1D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5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1293068" y="4696190"/>
            <a:ext cx="206641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203002" y="3749855"/>
            <a:ext cx="5043233" cy="47725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5pPr marL="1828800" indent="0" algn="l">
              <a:buNone/>
              <a:defRPr/>
            </a:lvl5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203002" y="2023824"/>
            <a:ext cx="5629585" cy="158271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3600" b="1"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03002" y="5324748"/>
            <a:ext cx="3558125" cy="433699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 smtClean="0"/>
              <a:t>Name |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3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/>
            </a:lvl1pPr>
          </a:lstStyle>
          <a:p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749300" y="1724025"/>
            <a:ext cx="2475614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349428" y="1724025"/>
            <a:ext cx="5047681" cy="40780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46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/>
            </a:lvl1pPr>
          </a:lstStyle>
          <a:p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749299" y="1724025"/>
            <a:ext cx="5339437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194574" y="1724025"/>
            <a:ext cx="2202535" cy="40780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84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/>
            </a:lvl1pPr>
          </a:lstStyle>
          <a:p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3057671" y="1724025"/>
            <a:ext cx="5339437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49493" y="1724025"/>
            <a:ext cx="2202535" cy="4078000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88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/>
            </a:lvl1pPr>
          </a:lstStyle>
          <a:p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749299" y="1724025"/>
            <a:ext cx="3726981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49493" y="5914081"/>
            <a:ext cx="3726787" cy="460676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0" name="Media Placeholder 5"/>
          <p:cNvSpPr>
            <a:spLocks noGrp="1"/>
          </p:cNvSpPr>
          <p:nvPr>
            <p:ph type="media" sz="quarter" idx="13" hasCustomPrompt="1"/>
          </p:nvPr>
        </p:nvSpPr>
        <p:spPr>
          <a:xfrm>
            <a:off x="4670128" y="1724025"/>
            <a:ext cx="3726981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70128" y="5914081"/>
            <a:ext cx="3491767" cy="460676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63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/>
            </a:lvl1pPr>
          </a:lstStyle>
          <a:p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749300" y="1618592"/>
            <a:ext cx="7648575" cy="455043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5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9300" y="504253"/>
            <a:ext cx="3733206" cy="504253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38148" y="504252"/>
            <a:ext cx="3758961" cy="2278479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638148" y="2952998"/>
            <a:ext cx="3758961" cy="25937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9300" y="5702420"/>
            <a:ext cx="7647809" cy="460676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8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 rot="10800000">
            <a:off x="753795" y="2911285"/>
            <a:ext cx="994712" cy="1031058"/>
          </a:xfrm>
          <a:custGeom>
            <a:avLst/>
            <a:gdLst>
              <a:gd name="connsiteX0" fmla="*/ 0 w 1152627"/>
              <a:gd name="connsiteY0" fmla="*/ 1031058 h 1031058"/>
              <a:gd name="connsiteX1" fmla="*/ 1152627 w 1152627"/>
              <a:gd name="connsiteY1" fmla="*/ 1018484 h 1031058"/>
              <a:gd name="connsiteX2" fmla="*/ 1140053 w 1152627"/>
              <a:gd name="connsiteY2" fmla="*/ 0 h 103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627" h="1031058">
                <a:moveTo>
                  <a:pt x="0" y="1031058"/>
                </a:moveTo>
                <a:lnTo>
                  <a:pt x="1152627" y="1018484"/>
                </a:lnTo>
                <a:lnTo>
                  <a:pt x="1140053" y="0"/>
                </a:lnTo>
              </a:path>
            </a:pathLst>
          </a:custGeom>
          <a:ln w="111125" cap="flat" cmpd="sng">
            <a:solidFill>
              <a:srgbClr val="203150"/>
            </a:solidFill>
            <a:miter lim="800000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5715667" cy="1443037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337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8418" y="1999697"/>
            <a:ext cx="5594586" cy="899847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 b="1" baseline="0"/>
            </a:lvl1pPr>
          </a:lstStyle>
          <a:p>
            <a:r>
              <a:rPr lang="en-GB" dirty="0" smtClean="0"/>
              <a:t>Add ‘thank you’ message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8419" y="2894402"/>
            <a:ext cx="6400800" cy="46242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err="1" smtClean="0"/>
              <a:t>email@email.com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28419" y="4720259"/>
            <a:ext cx="5427662" cy="471487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200" baseline="0">
                <a:solidFill>
                  <a:schemeClr val="tx2"/>
                </a:solidFill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smtClean="0"/>
              <a:t>Name | Location</a:t>
            </a:r>
          </a:p>
        </p:txBody>
      </p:sp>
    </p:spTree>
    <p:extLst>
      <p:ext uri="{BB962C8B-B14F-4D97-AF65-F5344CB8AC3E}">
        <p14:creationId xmlns:p14="http://schemas.microsoft.com/office/powerpoint/2010/main" val="290958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vers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1193995" y="3650157"/>
            <a:ext cx="562958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193995" y="5725451"/>
            <a:ext cx="25204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93995" y="3831327"/>
            <a:ext cx="5043233" cy="1263486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5pPr marL="1828800" indent="0" algn="l">
              <a:buNone/>
              <a:defRPr/>
            </a:lvl5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193995" y="1947332"/>
            <a:ext cx="5629585" cy="163251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3600" b="1"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93995" y="5291753"/>
            <a:ext cx="3558125" cy="385766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Name |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1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1148963" y="4106943"/>
            <a:ext cx="562958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48963" y="4848223"/>
            <a:ext cx="3558125" cy="367296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 smtClean="0"/>
              <a:t>Name | Location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8963" y="1971427"/>
            <a:ext cx="5629585" cy="1562562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3600" b="1"/>
            </a:lvl1pPr>
          </a:lstStyle>
          <a:p>
            <a:r>
              <a:rPr lang="de-DE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4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 rot="10800000">
            <a:off x="753795" y="2911285"/>
            <a:ext cx="994712" cy="1031058"/>
          </a:xfrm>
          <a:custGeom>
            <a:avLst/>
            <a:gdLst>
              <a:gd name="connsiteX0" fmla="*/ 0 w 1152627"/>
              <a:gd name="connsiteY0" fmla="*/ 1031058 h 1031058"/>
              <a:gd name="connsiteX1" fmla="*/ 1152627 w 1152627"/>
              <a:gd name="connsiteY1" fmla="*/ 1018484 h 1031058"/>
              <a:gd name="connsiteX2" fmla="*/ 1140053 w 1152627"/>
              <a:gd name="connsiteY2" fmla="*/ 0 h 103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627" h="1031058">
                <a:moveTo>
                  <a:pt x="0" y="1031058"/>
                </a:moveTo>
                <a:lnTo>
                  <a:pt x="1152627" y="1018484"/>
                </a:lnTo>
                <a:lnTo>
                  <a:pt x="1140053" y="0"/>
                </a:lnTo>
              </a:path>
            </a:pathLst>
          </a:custGeom>
          <a:ln w="111125" cap="flat" cmpd="sng">
            <a:solidFill>
              <a:srgbClr val="203150"/>
            </a:solidFill>
            <a:miter lim="800000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5715667" cy="1443037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18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section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 rot="10800000">
            <a:off x="753795" y="2911285"/>
            <a:ext cx="994712" cy="1031058"/>
          </a:xfrm>
          <a:custGeom>
            <a:avLst/>
            <a:gdLst>
              <a:gd name="connsiteX0" fmla="*/ 0 w 1152627"/>
              <a:gd name="connsiteY0" fmla="*/ 1031058 h 1031058"/>
              <a:gd name="connsiteX1" fmla="*/ 1152627 w 1152627"/>
              <a:gd name="connsiteY1" fmla="*/ 1018484 h 1031058"/>
              <a:gd name="connsiteX2" fmla="*/ 1140053 w 1152627"/>
              <a:gd name="connsiteY2" fmla="*/ 0 h 103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627" h="1031058">
                <a:moveTo>
                  <a:pt x="0" y="1031058"/>
                </a:moveTo>
                <a:lnTo>
                  <a:pt x="1152627" y="1018484"/>
                </a:lnTo>
                <a:lnTo>
                  <a:pt x="1140053" y="0"/>
                </a:lnTo>
              </a:path>
            </a:pathLst>
          </a:custGeom>
          <a:ln w="111125" cap="flat" cmpd="sng">
            <a:solidFill>
              <a:srgbClr val="203150"/>
            </a:solidFill>
            <a:miter lim="800000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251150" y="3947766"/>
            <a:ext cx="5715667" cy="14430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251151" y="3348555"/>
            <a:ext cx="4865688" cy="541338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1" baseline="0">
                <a:solidFill>
                  <a:srgbClr val="687097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latin typeface="+mj-lt"/>
              </a:rPr>
              <a:t>SECTION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1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 rot="10800000">
            <a:off x="726774" y="2927190"/>
            <a:ext cx="994712" cy="1031058"/>
          </a:xfrm>
          <a:custGeom>
            <a:avLst/>
            <a:gdLst>
              <a:gd name="connsiteX0" fmla="*/ 0 w 1152627"/>
              <a:gd name="connsiteY0" fmla="*/ 1031058 h 1031058"/>
              <a:gd name="connsiteX1" fmla="*/ 1152627 w 1152627"/>
              <a:gd name="connsiteY1" fmla="*/ 1018484 h 1031058"/>
              <a:gd name="connsiteX2" fmla="*/ 1140053 w 1152627"/>
              <a:gd name="connsiteY2" fmla="*/ 0 h 103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627" h="1031058">
                <a:moveTo>
                  <a:pt x="0" y="1031058"/>
                </a:moveTo>
                <a:lnTo>
                  <a:pt x="1152627" y="1018484"/>
                </a:lnTo>
                <a:lnTo>
                  <a:pt x="1140053" y="0"/>
                </a:lnTo>
              </a:path>
            </a:pathLst>
          </a:custGeom>
          <a:ln w="111125" cap="flat" cmpd="sng">
            <a:solidFill>
              <a:srgbClr val="203150"/>
            </a:solidFill>
            <a:miter lim="800000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224129" y="3963671"/>
            <a:ext cx="5715667" cy="14430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b="1" baseline="0"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224130" y="3361790"/>
            <a:ext cx="4865688" cy="541338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1" baseline="0">
                <a:solidFill>
                  <a:srgbClr val="687097"/>
                </a:solidFill>
                <a:latin typeface="+mj-lt"/>
              </a:defRPr>
            </a:lvl1pPr>
          </a:lstStyle>
          <a:p>
            <a:pPr lvl="0"/>
            <a:r>
              <a:rPr lang="en-US" dirty="0" smtClean="0">
                <a:latin typeface="+mj-lt"/>
              </a:rPr>
              <a:t>SECTION #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24129" y="5450287"/>
            <a:ext cx="5715667" cy="478998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49493" y="1651000"/>
            <a:ext cx="7648382" cy="45942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 smtClean="0"/>
              <a:t>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6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9300" y="1668463"/>
            <a:ext cx="7648575" cy="4532312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tx2"/>
              </a:buClr>
              <a:buSzPct val="70000"/>
              <a:buFont typeface="Wingdings" charset="2"/>
              <a:buChar char="v"/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88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9493" y="243934"/>
            <a:ext cx="7647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749300" y="1724025"/>
            <a:ext cx="7648575" cy="4078000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49300" y="5926138"/>
            <a:ext cx="7194550" cy="560387"/>
          </a:xfrm>
          <a:prstGeom prst="rect">
            <a:avLst/>
          </a:prstGeom>
        </p:spPr>
        <p:txBody>
          <a:bodyPr vert="horz" anchor="t" anchorCtr="0"/>
          <a:lstStyle>
            <a:lvl1pPr marL="0" indent="0">
              <a:buNone/>
              <a:defRPr sz="1200"/>
            </a:lvl1pPr>
          </a:lstStyle>
          <a:p>
            <a:pPr lvl="0"/>
            <a:r>
              <a:rPr lang="en-US" sz="1200" dirty="0" smtClean="0"/>
              <a:t>Caption / content here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706" y="6377941"/>
            <a:ext cx="5289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5447A0-53F5-A642-8614-F3F890D89D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470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2.xml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4.xml"/><Relationship Id="rId3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48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97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18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80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25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emf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3001" y="2023824"/>
            <a:ext cx="7297457" cy="1582715"/>
          </a:xfrm>
        </p:spPr>
        <p:txBody>
          <a:bodyPr/>
          <a:lstStyle/>
          <a:p>
            <a:r>
              <a:rPr lang="en-US" sz="3200" dirty="0" smtClean="0"/>
              <a:t>Public support to consumer education and promotion campaigns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Saudi Arabia (2)</a:t>
            </a:r>
            <a:endParaRPr lang="en-US" dirty="0"/>
          </a:p>
        </p:txBody>
      </p:sp>
      <p:pic>
        <p:nvPicPr>
          <p:cNvPr id="8" name="Media Placeholder 7" descr="Facebook (1200 x 1200) px.jpg"/>
          <p:cNvPicPr>
            <a:picLocks noGrp="1" noChangeAspect="1"/>
          </p:cNvPicPr>
          <p:nvPr>
            <p:ph type="media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0" b="23340"/>
          <a:stretch>
            <a:fillRect/>
          </a:stretch>
        </p:blipFill>
        <p:spPr>
          <a:xfrm>
            <a:off x="4302638" y="45210"/>
            <a:ext cx="4841362" cy="25812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5447A0-53F5-A642-8614-F3F890D89D6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 descr="GIZ_PAC 2014_Saudi Gazette_25111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2" y="2553679"/>
            <a:ext cx="2349500" cy="4006824"/>
          </a:xfrm>
          <a:prstGeom prst="rect">
            <a:avLst/>
          </a:prstGeom>
        </p:spPr>
      </p:pic>
      <p:pic>
        <p:nvPicPr>
          <p:cNvPr id="10" name="Picture 9" descr="Supermarket_Picture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9" y="1283753"/>
            <a:ext cx="3559175" cy="4745567"/>
          </a:xfrm>
          <a:prstGeom prst="rect">
            <a:avLst/>
          </a:prstGeom>
        </p:spPr>
      </p:pic>
      <p:pic>
        <p:nvPicPr>
          <p:cNvPr id="11" name="Picture 10" descr="Panorama Mall_Picture 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68" y="3309590"/>
            <a:ext cx="24414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6585747" cy="1443037"/>
          </a:xfrm>
        </p:spPr>
        <p:txBody>
          <a:bodyPr/>
          <a:lstStyle/>
          <a:p>
            <a:r>
              <a:rPr lang="en-US" dirty="0" smtClean="0"/>
              <a:t>Pitfalls and challenges of this form of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5447A0-53F5-A642-8614-F3F890D89D6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5993" y="1552034"/>
            <a:ext cx="7952172" cy="4937665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3000"/>
              </a:spcAft>
              <a:buFont typeface="Arial"/>
              <a:buChar char="•"/>
            </a:pPr>
            <a:r>
              <a:rPr lang="en-US" sz="1900" dirty="0" smtClean="0">
                <a:sym typeface="Wingdings"/>
              </a:rPr>
              <a:t>Risk to miss the target despite considerable spending  cooperation with the private sector maximizes chances of impact.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Font typeface="Arial"/>
              <a:buChar char="•"/>
            </a:pPr>
            <a:r>
              <a:rPr lang="en-US" sz="1900" dirty="0" smtClean="0">
                <a:sym typeface="Wingdings"/>
              </a:rPr>
              <a:t>Mass campaigns targeting the general public in countries where supply is not available (no organic products in the shops) will be a waste of resources  do more targeted campaigns (focus on expats, LOHAS profile consumers and infant mothers).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Font typeface="Arial"/>
              <a:buChar char="•"/>
            </a:pPr>
            <a:r>
              <a:rPr lang="en-US" sz="1900" dirty="0" smtClean="0">
                <a:sym typeface="Wingdings"/>
              </a:rPr>
              <a:t>Always </a:t>
            </a:r>
            <a:r>
              <a:rPr lang="en-US" sz="1900" dirty="0" smtClean="0">
                <a:sym typeface="Wingdings"/>
              </a:rPr>
              <a:t>direct consumers </a:t>
            </a:r>
            <a:r>
              <a:rPr lang="en-US" sz="1900" dirty="0" smtClean="0">
                <a:sym typeface="Wingdings"/>
              </a:rPr>
              <a:t>to where they can find the products.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Font typeface="Arial"/>
              <a:buChar char="•"/>
            </a:pPr>
            <a:r>
              <a:rPr lang="en-US" sz="1900" dirty="0" smtClean="0">
                <a:sym typeface="Wingdings"/>
              </a:rPr>
              <a:t>Adapt the messages to the country’s culture (e.g. animal welfare not always a primary consumer concern).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Font typeface="Arial"/>
              <a:buChar char="•"/>
            </a:pPr>
            <a:r>
              <a:rPr lang="en-US" sz="1900" dirty="0" smtClean="0">
                <a:sym typeface="Wingdings"/>
              </a:rPr>
              <a:t>Collect sales data annually, to monitor impact.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Font typeface="Arial"/>
              <a:buChar char="•"/>
            </a:pPr>
            <a:endParaRPr lang="en-US" sz="1900" dirty="0" smtClean="0"/>
          </a:p>
          <a:p>
            <a:pPr lvl="1" indent="0">
              <a:spcBef>
                <a:spcPts val="0"/>
              </a:spcBef>
              <a:spcAft>
                <a:spcPts val="3000"/>
              </a:spcAft>
              <a:buNone/>
            </a:pPr>
            <a:endParaRPr lang="en-US" sz="1900" dirty="0" smtClean="0"/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Font typeface="Arial"/>
              <a:buChar char="•"/>
            </a:pPr>
            <a:endParaRPr lang="en-US" sz="1900" dirty="0" smtClean="0"/>
          </a:p>
        </p:txBody>
      </p:sp>
    </p:spTree>
    <p:extLst>
      <p:ext uri="{BB962C8B-B14F-4D97-AF65-F5344CB8AC3E}">
        <p14:creationId xmlns:p14="http://schemas.microsoft.com/office/powerpoint/2010/main" val="427771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 smtClean="0"/>
              <a:t>Complete policy toolkit available at </a:t>
            </a:r>
            <a:r>
              <a:rPr lang="en-US" sz="1600" dirty="0" err="1" smtClean="0"/>
              <a:t>www.ifoam.bio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250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7334050" cy="1443037"/>
          </a:xfrm>
        </p:spPr>
        <p:txBody>
          <a:bodyPr/>
          <a:lstStyle/>
          <a:p>
            <a:r>
              <a:rPr lang="en-US" dirty="0" smtClean="0"/>
              <a:t>Political justification for supporting organic processing &amp; 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1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492" y="243934"/>
            <a:ext cx="7823007" cy="1143000"/>
          </a:xfrm>
        </p:spPr>
        <p:txBody>
          <a:bodyPr/>
          <a:lstStyle/>
          <a:p>
            <a:r>
              <a:rPr lang="en-US" dirty="0" smtClean="0"/>
              <a:t>Why spend public money to increase consumer awareness of organic?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5447A0-53F5-A642-8614-F3F890D89D6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651000"/>
            <a:ext cx="7962899" cy="5207000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US" sz="1900" dirty="0" smtClean="0"/>
              <a:t>Main bottlenecks to demand increase are: 1) product availability is stores/markets, 2) consumer awareness of benefits, and 3) product attractiveness (incl. price and quality).</a:t>
            </a:r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US" sz="1900" dirty="0" smtClean="0"/>
              <a:t>Organic industry does not have sufficient resources (especially in countries with an emerging sector) to fund mass public education campaigns.</a:t>
            </a:r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US" sz="1900" dirty="0" smtClean="0"/>
              <a:t>Organic Agriculture (OA) </a:t>
            </a:r>
            <a:r>
              <a:rPr lang="en-US" sz="1900" dirty="0" smtClean="0"/>
              <a:t>education campaign serves the goals of public health and environmental protection. Lack of information is a main reason for sub-optimal consumer choices.</a:t>
            </a:r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r>
              <a:rPr lang="en-US" sz="1900" dirty="0" smtClean="0"/>
              <a:t>Can be combined with promotion of domestic/regional products. </a:t>
            </a:r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endParaRPr lang="en-US" sz="1900" dirty="0" smtClean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endParaRPr lang="en-US" sz="1900" dirty="0" smtClean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endParaRPr lang="en-US" sz="1900" dirty="0" smtClean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endParaRPr lang="en-US" sz="1900" dirty="0" smtClean="0"/>
          </a:p>
          <a:p>
            <a:pPr marL="285750" indent="-285750">
              <a:spcBef>
                <a:spcPts val="0"/>
              </a:spcBef>
              <a:spcAft>
                <a:spcPts val="2400"/>
              </a:spcAft>
              <a:buFont typeface="Arial"/>
              <a:buChar char="•"/>
            </a:pPr>
            <a:endParaRPr lang="en-US" sz="19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19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84297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7118150" cy="1443037"/>
          </a:xfrm>
        </p:spPr>
        <p:txBody>
          <a:bodyPr/>
          <a:lstStyle/>
          <a:p>
            <a:r>
              <a:rPr lang="en-US" dirty="0" smtClean="0"/>
              <a:t>Possible ways to support organic consumer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7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491" y="243934"/>
            <a:ext cx="7952173" cy="1143000"/>
          </a:xfrm>
        </p:spPr>
        <p:txBody>
          <a:bodyPr/>
          <a:lstStyle/>
          <a:p>
            <a:r>
              <a:rPr lang="en-US" dirty="0" smtClean="0"/>
              <a:t>Supporting organic awareness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5447A0-53F5-A642-8614-F3F890D89D6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1574800"/>
            <a:ext cx="8168265" cy="4889500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Open a scheme to </a:t>
            </a:r>
            <a:r>
              <a:rPr lang="en-US" dirty="0" smtClean="0"/>
              <a:t>fund / Co-fund </a:t>
            </a:r>
            <a:r>
              <a:rPr lang="en-US" dirty="0" smtClean="0"/>
              <a:t>organic information and promotion campaigns implemented by the organic industry (e.g. EU countries, Canada). 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800" dirty="0" smtClean="0"/>
              <a:t>Include organic consumer awareness activities in the national organic action plan and national organic program/project implemented by the </a:t>
            </a:r>
            <a:r>
              <a:rPr lang="en-US" sz="1800" dirty="0" smtClean="0"/>
              <a:t>government (e.g</a:t>
            </a:r>
            <a:r>
              <a:rPr lang="en-US" sz="1800" dirty="0" smtClean="0"/>
              <a:t>. Saudi-Arabia, Bhutan, Tunisia, Brazil).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800" dirty="0" smtClean="0"/>
              <a:t>Type of funded actions: </a:t>
            </a:r>
            <a:r>
              <a:rPr lang="en-US" dirty="0" smtClean="0"/>
              <a:t>a </a:t>
            </a:r>
            <a:r>
              <a:rPr lang="en-US" dirty="0"/>
              <a:t>permanent website, booklets and brochures, TV and radio programs, newspaper articles, billboards, </a:t>
            </a:r>
            <a:r>
              <a:rPr lang="en-US" dirty="0" smtClean="0"/>
              <a:t>social media, commercial </a:t>
            </a:r>
            <a:r>
              <a:rPr lang="en-US" dirty="0"/>
              <a:t>actions </a:t>
            </a:r>
            <a:r>
              <a:rPr lang="en-US" dirty="0" smtClean="0"/>
              <a:t>in </a:t>
            </a:r>
            <a:r>
              <a:rPr lang="en-US" dirty="0"/>
              <a:t>shops, </a:t>
            </a:r>
            <a:r>
              <a:rPr lang="en-US" dirty="0" smtClean="0"/>
              <a:t>etc.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800" dirty="0" smtClean="0"/>
              <a:t>Can be packaged in a yearly Organic Week or Organic Month.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Campaigns linked to the national organic logo &amp; key slogans.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1800" dirty="0" smtClean="0"/>
              <a:t>Politicians can make pro-organic public statements.</a:t>
            </a:r>
          </a:p>
          <a:p>
            <a:pPr marL="1028700" lvl="1">
              <a:spcBef>
                <a:spcPts val="0"/>
              </a:spcBef>
              <a:spcAft>
                <a:spcPts val="1800"/>
              </a:spcAft>
              <a:buFontTx/>
              <a:buChar char="-"/>
            </a:pPr>
            <a:endParaRPr lang="en-US" sz="1800" dirty="0" smtClean="0"/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1150" y="3353278"/>
            <a:ext cx="6585747" cy="1443037"/>
          </a:xfrm>
        </p:spPr>
        <p:txBody>
          <a:bodyPr/>
          <a:lstStyle/>
          <a:p>
            <a:r>
              <a:rPr lang="en-US" dirty="0" smtClean="0"/>
              <a:t>Country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Denmark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59634" y="1351468"/>
            <a:ext cx="7912866" cy="5267232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1900" dirty="0" smtClean="0"/>
              <a:t>Danish </a:t>
            </a:r>
            <a:r>
              <a:rPr lang="en-US" sz="1900" dirty="0" smtClean="0"/>
              <a:t>government supports </a:t>
            </a:r>
            <a:r>
              <a:rPr lang="en-US" sz="1900" dirty="0" smtClean="0"/>
              <a:t>organic consumer awareness activities since 1991.</a:t>
            </a:r>
          </a:p>
          <a:p>
            <a:pPr>
              <a:spcAft>
                <a:spcPts val="2400"/>
              </a:spcAft>
            </a:pPr>
            <a:r>
              <a:rPr lang="en-US" sz="1900" dirty="0" smtClean="0"/>
              <a:t>Funding goes to private sector (Organic Denmark) to implement specific projects and campaigns, promoting the national organic label.</a:t>
            </a:r>
          </a:p>
          <a:p>
            <a:pPr>
              <a:spcAft>
                <a:spcPts val="2400"/>
              </a:spcAft>
            </a:pPr>
            <a:r>
              <a:rPr lang="en-US" sz="1900" dirty="0" smtClean="0"/>
              <a:t>EUR 3.3 million allocated annually. Funded activities include: </a:t>
            </a:r>
            <a:r>
              <a:rPr lang="en-US" sz="1900" dirty="0"/>
              <a:t>harvest events and markets, messaging in traditional and social media, point-of-sale materials, information in public schools and child care centers, media relations, events and special campaigns. </a:t>
            </a:r>
            <a:endParaRPr lang="en-US" sz="1900" dirty="0" smtClean="0"/>
          </a:p>
          <a:p>
            <a:pPr>
              <a:spcAft>
                <a:spcPts val="2400"/>
              </a:spcAft>
            </a:pPr>
            <a:r>
              <a:rPr lang="en-US" sz="1900" dirty="0"/>
              <a:t>In 2015 </a:t>
            </a:r>
            <a:r>
              <a:rPr lang="en-US" sz="1900" dirty="0" smtClean="0"/>
              <a:t>a campaign in </a:t>
            </a:r>
            <a:r>
              <a:rPr lang="en-US" sz="1900" dirty="0"/>
              <a:t>collaboration with all major retail chains, </a:t>
            </a:r>
            <a:r>
              <a:rPr lang="en-US" sz="1900" dirty="0" smtClean="0"/>
              <a:t>aimed </a:t>
            </a:r>
            <a:r>
              <a:rPr lang="en-US" sz="1900" dirty="0"/>
              <a:t>to increase retail organic sales by 10</a:t>
            </a:r>
            <a:r>
              <a:rPr lang="en-US" sz="1900" dirty="0" smtClean="0"/>
              <a:t>%, but achieved a </a:t>
            </a:r>
            <a:r>
              <a:rPr lang="en-US" sz="1900" dirty="0"/>
              <a:t>12% </a:t>
            </a:r>
            <a:r>
              <a:rPr lang="en-US" sz="1900" dirty="0" smtClean="0"/>
              <a:t>increase. </a:t>
            </a:r>
          </a:p>
          <a:p>
            <a:pPr>
              <a:spcAft>
                <a:spcPts val="2400"/>
              </a:spcAft>
            </a:pPr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5447A0-53F5-A642-8614-F3F890D89D6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80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Denmark (2)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5447A0-53F5-A642-8614-F3F890D89D6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826" y="313784"/>
            <a:ext cx="4447839" cy="2505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2987134"/>
            <a:ext cx="5043714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04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492" y="243934"/>
            <a:ext cx="7924607" cy="1143000"/>
          </a:xfrm>
        </p:spPr>
        <p:txBody>
          <a:bodyPr/>
          <a:lstStyle/>
          <a:p>
            <a:r>
              <a:rPr lang="en-US" sz="3000" dirty="0" smtClean="0"/>
              <a:t>Saudi Arabia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9493" y="1651000"/>
            <a:ext cx="7648382" cy="4826000"/>
          </a:xfrm>
        </p:spPr>
        <p:txBody>
          <a:bodyPr/>
          <a:lstStyle/>
          <a:p>
            <a:r>
              <a:rPr lang="en-US" dirty="0"/>
              <a:t>The Saudi government financed and co-organized 2 national public awareness campaigns for organic products (total budget 400,000 euros)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r>
              <a:rPr lang="en-US" dirty="0"/>
              <a:t>First campaign (2011): 180 posters placed in high traffic streets and on digital billboards in shopping malls. </a:t>
            </a:r>
          </a:p>
          <a:p>
            <a:endParaRPr lang="en-US" dirty="0"/>
          </a:p>
          <a:p>
            <a:r>
              <a:rPr lang="en-US" dirty="0"/>
              <a:t>Second campaign (2014), over a 4-weeks period</a:t>
            </a:r>
            <a:r>
              <a:rPr lang="en-US" dirty="0" smtClean="0"/>
              <a:t>: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 press conference,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4 weeks of “organic food festivals” with big promotion of organic products </a:t>
            </a:r>
            <a:r>
              <a:rPr lang="en-US" dirty="0" smtClean="0"/>
              <a:t>in </a:t>
            </a:r>
            <a:r>
              <a:rPr lang="en-US" dirty="0"/>
              <a:t>20 supermarkets throughout </a:t>
            </a:r>
            <a:r>
              <a:rPr lang="en-US" dirty="0" smtClean="0"/>
              <a:t>the country</a:t>
            </a:r>
            <a:r>
              <a:rPr lang="en-US" dirty="0" smtClean="0"/>
              <a:t>,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Advertisement on digital billboards inside major shopping </a:t>
            </a:r>
            <a:r>
              <a:rPr lang="en-US" dirty="0" smtClean="0"/>
              <a:t>malls</a:t>
            </a:r>
            <a:r>
              <a:rPr lang="en-US" dirty="0"/>
              <a:t>,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Social media </a:t>
            </a:r>
            <a:r>
              <a:rPr lang="en-US" dirty="0" smtClean="0"/>
              <a:t>campaign.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Part of a </a:t>
            </a:r>
            <a:r>
              <a:rPr lang="en-US" dirty="0"/>
              <a:t>broader project that also supported the supply side.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2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licyToolkit_PPT_4-3Ratio_TEMPLATE">
  <a:themeElements>
    <a:clrScheme name="Custom 2">
      <a:dk1>
        <a:srgbClr val="203150"/>
      </a:dk1>
      <a:lt1>
        <a:sysClr val="window" lastClr="FFFFFF"/>
      </a:lt1>
      <a:dk2>
        <a:srgbClr val="68709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tion Title">
  <a:themeElements>
    <a:clrScheme name="Custom 2">
      <a:dk1>
        <a:srgbClr val="203150"/>
      </a:dk1>
      <a:lt1>
        <a:sysClr val="window" lastClr="FFFFFF"/>
      </a:lt1>
      <a:dk2>
        <a:srgbClr val="68709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tent">
  <a:themeElements>
    <a:clrScheme name="Custom 2">
      <a:dk1>
        <a:srgbClr val="203150"/>
      </a:dk1>
      <a:lt1>
        <a:sysClr val="window" lastClr="FFFFFF"/>
      </a:lt1>
      <a:dk2>
        <a:srgbClr val="68709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ank you slide">
  <a:themeElements>
    <a:clrScheme name="Custom 2">
      <a:dk1>
        <a:srgbClr val="203150"/>
      </a:dk1>
      <a:lt1>
        <a:sysClr val="window" lastClr="FFFFFF"/>
      </a:lt1>
      <a:dk2>
        <a:srgbClr val="68709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PolicyToolkit_PPT_4-3Ratio_TEMPLATE.potx</Template>
  <TotalTime>5442</TotalTime>
  <Words>690</Words>
  <Application>Microsoft Macintosh PowerPoint</Application>
  <PresentationFormat>On-screen Show (4:3)</PresentationFormat>
  <Paragraphs>67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Century Gothic</vt:lpstr>
      <vt:lpstr>Wingdings</vt:lpstr>
      <vt:lpstr>Arial</vt:lpstr>
      <vt:lpstr>PolicyToolkit_PPT_4-3Ratio_TEMPLATE</vt:lpstr>
      <vt:lpstr>Section Title</vt:lpstr>
      <vt:lpstr>Content</vt:lpstr>
      <vt:lpstr>Thank you slide</vt:lpstr>
      <vt:lpstr>Public support to consumer education and promotion campaigns</vt:lpstr>
      <vt:lpstr>PowerPoint Presentation</vt:lpstr>
      <vt:lpstr>Why spend public money to increase consumer awareness of organic?</vt:lpstr>
      <vt:lpstr>PowerPoint Presentation</vt:lpstr>
      <vt:lpstr>Supporting organic awareness</vt:lpstr>
      <vt:lpstr>PowerPoint Presentation</vt:lpstr>
      <vt:lpstr>Denmark</vt:lpstr>
      <vt:lpstr>Denmark (2)</vt:lpstr>
      <vt:lpstr>Saudi Arabia</vt:lpstr>
      <vt:lpstr>Saudi Arabia (2)</vt:lpstr>
      <vt:lpstr>PowerPoint Presentation</vt:lpstr>
      <vt:lpstr>Lessons learned</vt:lpstr>
      <vt:lpstr>Thank you for your attention!</vt:lpstr>
    </vt:vector>
  </TitlesOfParts>
  <Company>IFOAM e.V.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German</dc:creator>
  <cp:lastModifiedBy>Microsoft Office User</cp:lastModifiedBy>
  <cp:revision>129</cp:revision>
  <dcterms:created xsi:type="dcterms:W3CDTF">2017-03-17T11:12:10Z</dcterms:created>
  <dcterms:modified xsi:type="dcterms:W3CDTF">2017-09-05T11:54:59Z</dcterms:modified>
</cp:coreProperties>
</file>