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62" autoAdjust="0"/>
  </p:normalViewPr>
  <p:slideViewPr>
    <p:cSldViewPr snapToGrid="0" snapToObjects="1">
      <p:cViewPr>
        <p:scale>
          <a:sx n="150" d="100"/>
          <a:sy n="150" d="100"/>
        </p:scale>
        <p:origin x="-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0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4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4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0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3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8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8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8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71D4-690A-B94F-945C-F3B1A30C10D5}" type="datetimeFigureOut">
              <a:rPr lang="en-US" smtClean="0"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372B8-6F92-694F-ADD7-C29F64BA2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7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ounded Rectangle 208"/>
          <p:cNvSpPr/>
          <p:nvPr/>
        </p:nvSpPr>
        <p:spPr>
          <a:xfrm>
            <a:off x="129873" y="3308357"/>
            <a:ext cx="1573027" cy="19071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6846556" y="5558685"/>
            <a:ext cx="1754769" cy="63498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2295590" y="5466088"/>
            <a:ext cx="4303067" cy="8529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3817872" y="1305935"/>
            <a:ext cx="2176559" cy="12844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1117181" y="1684868"/>
            <a:ext cx="2303237" cy="88743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121276" y="2757901"/>
            <a:ext cx="6071361" cy="2525316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22601" y="3020479"/>
            <a:ext cx="183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rgbClr val="FFFF00"/>
                </a:solidFill>
              </a:rPr>
              <a:t>Farmer decision to convert</a:t>
            </a:r>
            <a:endParaRPr lang="en-US" sz="1100" i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7713" y="2952351"/>
            <a:ext cx="15967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rgbClr val="FFFF00"/>
                </a:solidFill>
              </a:rPr>
              <a:t>Processing companies decision to create new organic products</a:t>
            </a:r>
            <a:endParaRPr lang="en-US" sz="1100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1816" y="4650542"/>
            <a:ext cx="18707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rgbClr val="FFFF00"/>
                </a:solidFill>
              </a:rPr>
              <a:t>Consumers decision to purchase organic products</a:t>
            </a:r>
            <a:endParaRPr lang="en-US" sz="1100" i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6411" y="4650542"/>
            <a:ext cx="2335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rgbClr val="FFFF00"/>
                </a:solidFill>
              </a:rPr>
              <a:t>C</a:t>
            </a:r>
            <a:r>
              <a:rPr lang="en-US" sz="1100" i="1" dirty="0" smtClean="0">
                <a:solidFill>
                  <a:srgbClr val="FFFF00"/>
                </a:solidFill>
              </a:rPr>
              <a:t>aterers decision to serve organic food in public canteens</a:t>
            </a:r>
            <a:endParaRPr lang="en-US" sz="1100" i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2334" y="3688139"/>
            <a:ext cx="15703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rgbClr val="FFFF00"/>
                </a:solidFill>
              </a:rPr>
              <a:t>Traders and retailers decision to increase organic turn-over</a:t>
            </a:r>
            <a:endParaRPr lang="en-US" sz="1100" i="1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77854" y="2590395"/>
            <a:ext cx="10360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Supply side</a:t>
            </a: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4558" y="4973909"/>
            <a:ext cx="10436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Demand side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64230" y="1305935"/>
            <a:ext cx="2048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Organic Area payments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64230" y="1552156"/>
            <a:ext cx="2049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Tax breaks for organic operators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64230" y="1775275"/>
            <a:ext cx="23412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Support to organic farm investment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07389" y="5993302"/>
            <a:ext cx="2048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Organic consumer campaigns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27906" y="2021496"/>
            <a:ext cx="2314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Improve organic education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266834" y="1356581"/>
            <a:ext cx="18881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Support to companies for organic processing, product development &amp; marketing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17181" y="1775275"/>
            <a:ext cx="2162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Support organic research &amp; extension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319437" y="1937132"/>
            <a:ext cx="1343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Organic supply chain development projects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7901" y="2249915"/>
            <a:ext cx="3025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Increase availability of organic inputs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64230" y="2044262"/>
            <a:ext cx="1917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Agri-environmental subsidies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864230" y="2314931"/>
            <a:ext cx="1917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3">
                    <a:lumMod val="75000"/>
                  </a:schemeClr>
                </a:solidFill>
              </a:rPr>
              <a:t>Support to certification</a:t>
            </a:r>
            <a:endParaRPr lang="en-US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1027" y="1551819"/>
            <a:ext cx="10529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1" dirty="0" smtClean="0">
                <a:solidFill>
                  <a:schemeClr val="accent3">
                    <a:lumMod val="75000"/>
                  </a:schemeClr>
                </a:solidFill>
              </a:rPr>
              <a:t>Push measures:</a:t>
            </a:r>
            <a:endParaRPr lang="en-US" sz="13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35291" y="5901284"/>
            <a:ext cx="12512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Pull measures:</a:t>
            </a:r>
            <a:endParaRPr lang="en-US" sz="13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36536" y="933944"/>
            <a:ext cx="18971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 smtClean="0">
                <a:solidFill>
                  <a:srgbClr val="77933C"/>
                </a:solidFill>
              </a:rPr>
              <a:t>Provide financial incentives</a:t>
            </a:r>
            <a:endParaRPr lang="en-US" sz="1100" i="1" u="sng" dirty="0">
              <a:solidFill>
                <a:srgbClr val="77933C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27906" y="1298990"/>
            <a:ext cx="24193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 smtClean="0">
                <a:solidFill>
                  <a:schemeClr val="accent3">
                    <a:lumMod val="75000"/>
                  </a:schemeClr>
                </a:solidFill>
              </a:rPr>
              <a:t>Increase technical capacity to convert</a:t>
            </a:r>
            <a:endParaRPr lang="en-US" sz="1100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3622586" y="1910579"/>
            <a:ext cx="0" cy="1041772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3447208" y="1910579"/>
            <a:ext cx="312579" cy="0"/>
          </a:xfrm>
          <a:prstGeom prst="line">
            <a:avLst/>
          </a:prstGeom>
          <a:ln w="9525" cmpd="sng">
            <a:solidFill>
              <a:schemeClr val="tx1"/>
            </a:solidFill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6671733" y="1937132"/>
            <a:ext cx="0" cy="1015219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4492270" y="5516350"/>
            <a:ext cx="1796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Promote organic in schools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6595" y="5754104"/>
            <a:ext cx="13404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Public procurement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871842" y="5655063"/>
            <a:ext cx="13060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Export support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846556" y="5901284"/>
            <a:ext cx="18164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Organic Trade agreements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504498" y="5729369"/>
            <a:ext cx="23589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Common logo for organic products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29876" y="3397948"/>
            <a:ext cx="1573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National Data production &amp; dissemination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 flipV="1">
            <a:off x="3112281" y="5148690"/>
            <a:ext cx="0" cy="481661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5808324" y="5148690"/>
            <a:ext cx="1" cy="299924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3224628" y="6435985"/>
            <a:ext cx="18971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Fostering Domestic demand</a:t>
            </a:r>
            <a:endParaRPr lang="en-US" sz="1100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 flipV="1">
            <a:off x="7633826" y="4318017"/>
            <a:ext cx="0" cy="1240670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6846556" y="6435985"/>
            <a:ext cx="1856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 smtClean="0">
                <a:solidFill>
                  <a:srgbClr val="558ED5"/>
                </a:solidFill>
              </a:rPr>
              <a:t>Tapping into foreign demand</a:t>
            </a:r>
            <a:endParaRPr lang="en-US" sz="1100" i="1" u="sng" dirty="0">
              <a:solidFill>
                <a:srgbClr val="558ED5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21407" y="3831926"/>
            <a:ext cx="1762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Support the development of organic associations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129876" y="4748580"/>
            <a:ext cx="1573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Build organic expertise within public sector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160873" y="4250432"/>
            <a:ext cx="1325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Support to PGS development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35927" y="2829804"/>
            <a:ext cx="19452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1" dirty="0" smtClean="0"/>
              <a:t>General enabling measures: </a:t>
            </a:r>
            <a:endParaRPr lang="en-US" sz="1300" b="1" i="1" dirty="0"/>
          </a:p>
        </p:txBody>
      </p:sp>
      <p:sp>
        <p:nvSpPr>
          <p:cNvPr id="87" name="TextBox 86"/>
          <p:cNvSpPr txBox="1"/>
          <p:nvPr/>
        </p:nvSpPr>
        <p:spPr>
          <a:xfrm>
            <a:off x="2512793" y="3724883"/>
            <a:ext cx="286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ln w="3175">
                  <a:noFill/>
                </a:ln>
                <a:solidFill>
                  <a:srgbClr val="FFFF00"/>
                </a:solidFill>
                <a:effectLst>
                  <a:outerShdw blurRad="276225" dir="2700000" sx="102000" sy="102000" algn="tl" rotWithShape="0">
                    <a:schemeClr val="tx1"/>
                  </a:outerShdw>
                </a:effectLst>
              </a:rPr>
              <a:t>Stakeholder decisions </a:t>
            </a:r>
          </a:p>
          <a:p>
            <a:r>
              <a:rPr lang="en-US" sz="1400" u="sng" dirty="0" smtClean="0">
                <a:ln w="3175">
                  <a:noFill/>
                </a:ln>
                <a:solidFill>
                  <a:srgbClr val="FFFF00"/>
                </a:solidFill>
                <a:effectLst>
                  <a:outerShdw blurRad="276225" dir="2700000" sx="102000" sy="102000" algn="tl" rotWithShape="0">
                    <a:schemeClr val="tx1"/>
                  </a:outerShdw>
                </a:effectLst>
              </a:rPr>
              <a:t>which public policies can influence:</a:t>
            </a:r>
            <a:endParaRPr lang="en-US" sz="1400" u="sng" dirty="0">
              <a:ln w="3175">
                <a:noFill/>
              </a:ln>
              <a:solidFill>
                <a:srgbClr val="FFFF00"/>
              </a:solidFill>
              <a:effectLst>
                <a:outerShdw blurRad="276225" dir="2700000" sx="102000" sy="102000" algn="tl" rotWithShape="0">
                  <a:schemeClr val="tx1"/>
                </a:outerShdw>
              </a:effectLst>
            </a:endParaRPr>
          </a:p>
        </p:txBody>
      </p:sp>
      <p:cxnSp>
        <p:nvCxnSpPr>
          <p:cNvPr id="100" name="Straight Arrow Connector 99"/>
          <p:cNvCxnSpPr>
            <a:stCxn id="209" idx="3"/>
          </p:cNvCxnSpPr>
          <p:nvPr/>
        </p:nvCxnSpPr>
        <p:spPr>
          <a:xfrm flipV="1">
            <a:off x="1702900" y="4218268"/>
            <a:ext cx="189765" cy="43657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09" idx="3"/>
          </p:cNvCxnSpPr>
          <p:nvPr/>
        </p:nvCxnSpPr>
        <p:spPr>
          <a:xfrm>
            <a:off x="1702900" y="4261925"/>
            <a:ext cx="181298" cy="144916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209" idx="3"/>
            <a:endCxn id="163" idx="3"/>
          </p:cNvCxnSpPr>
          <p:nvPr/>
        </p:nvCxnSpPr>
        <p:spPr>
          <a:xfrm flipV="1">
            <a:off x="1702900" y="4031981"/>
            <a:ext cx="181298" cy="229944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209" idx="3"/>
          </p:cNvCxnSpPr>
          <p:nvPr/>
        </p:nvCxnSpPr>
        <p:spPr>
          <a:xfrm>
            <a:off x="1702900" y="4261925"/>
            <a:ext cx="181298" cy="301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5020732" y="2337684"/>
            <a:ext cx="2970480" cy="667984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6871842" y="2337242"/>
            <a:ext cx="1119370" cy="615109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3" idx="2"/>
          </p:cNvCxnSpPr>
          <p:nvPr/>
        </p:nvCxnSpPr>
        <p:spPr>
          <a:xfrm flipH="1">
            <a:off x="7747000" y="2337242"/>
            <a:ext cx="244212" cy="1215273"/>
          </a:xfrm>
          <a:prstGeom prst="straightConnector1">
            <a:avLst/>
          </a:prstGeom>
          <a:ln w="9525" cmpd="sng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2286777" y="171752"/>
            <a:ext cx="4705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Overview of main organic support measures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82593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 animBg="1"/>
      <p:bldP spid="149" grpId="0" animBg="1"/>
      <p:bldP spid="144" grpId="0" animBg="1"/>
      <p:bldP spid="82" grpId="0" animBg="1"/>
      <p:bldP spid="78" grpId="0" animBg="1"/>
      <p:bldP spid="10" grpId="0" animBg="1"/>
      <p:bldP spid="4" grpId="0"/>
      <p:bldP spid="5" grpId="0"/>
      <p:bldP spid="7" grpId="0"/>
      <p:bldP spid="8" grpId="0"/>
      <p:bldP spid="9" grpId="0"/>
      <p:bldP spid="30" grpId="0"/>
      <p:bldP spid="31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5" grpId="1"/>
      <p:bldP spid="66" grpId="0"/>
      <p:bldP spid="69" grpId="0"/>
      <p:bldP spid="70" grpId="0"/>
      <p:bldP spid="73" grpId="0"/>
      <p:bldP spid="74" grpId="0"/>
      <p:bldP spid="130" grpId="0"/>
      <p:bldP spid="131" grpId="0"/>
      <p:bldP spid="133" grpId="0"/>
      <p:bldP spid="134" grpId="0"/>
      <p:bldP spid="135" grpId="0"/>
      <p:bldP spid="136" grpId="0"/>
      <p:bldP spid="148" grpId="0"/>
      <p:bldP spid="162" grpId="0"/>
      <p:bldP spid="163" grpId="0"/>
      <p:bldP spid="164" grpId="0"/>
      <p:bldP spid="165" grpId="0"/>
      <p:bldP spid="223" grpId="0"/>
      <p:bldP spid="223" grpId="1"/>
      <p:bldP spid="87" grpId="0"/>
      <p:bldP spid="1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169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IFOAM e.V.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Joelle Katto-Andrighetto</dc:creator>
  <cp:lastModifiedBy>Joelle Katto-Andrighetto</cp:lastModifiedBy>
  <cp:revision>36</cp:revision>
  <dcterms:created xsi:type="dcterms:W3CDTF">2016-08-11T13:43:59Z</dcterms:created>
  <dcterms:modified xsi:type="dcterms:W3CDTF">2017-08-22T13:51:21Z</dcterms:modified>
</cp:coreProperties>
</file>