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4" r:id="rId2"/>
    <p:sldMasterId id="2147483668" r:id="rId3"/>
    <p:sldMasterId id="2147483678" r:id="rId4"/>
  </p:sldMasterIdLst>
  <p:notesMasterIdLst>
    <p:notesMasterId r:id="rId20"/>
  </p:notesMasterIdLst>
  <p:sldIdLst>
    <p:sldId id="262" r:id="rId5"/>
    <p:sldId id="257" r:id="rId6"/>
    <p:sldId id="259" r:id="rId7"/>
    <p:sldId id="311" r:id="rId8"/>
    <p:sldId id="310" r:id="rId9"/>
    <p:sldId id="267" r:id="rId10"/>
    <p:sldId id="268" r:id="rId11"/>
    <p:sldId id="270" r:id="rId12"/>
    <p:sldId id="312" r:id="rId13"/>
    <p:sldId id="308" r:id="rId14"/>
    <p:sldId id="313" r:id="rId15"/>
    <p:sldId id="309" r:id="rId16"/>
    <p:sldId id="303" r:id="rId17"/>
    <p:sldId id="304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3" autoAdjust="0"/>
  </p:normalViewPr>
  <p:slideViewPr>
    <p:cSldViewPr snapToGrid="0" snapToObjects="1">
      <p:cViewPr>
        <p:scale>
          <a:sx n="100" d="100"/>
          <a:sy n="100" d="100"/>
        </p:scale>
        <p:origin x="-3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50F56-056B-3D46-BB1E-09D00B7A7B0F}" type="datetimeFigureOut">
              <a:rPr lang="en-US" smtClean="0"/>
              <a:t>9/6/17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8986-2758-0148-8401-B030045C1D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Denmark story in next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all that growth (86%) has happened in conventional retail market channels (in blue on the graph) whereas the specialized organic shops and direct sales (green) have remained nearly stagnant over the past 8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3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history of organic market growth in Denmark is basically the history of organic products uptake and marketing efforts in conventional supermarkets. </a:t>
            </a:r>
          </a:p>
          <a:p>
            <a:endParaRPr lang="en-US" dirty="0" smtClean="0"/>
          </a:p>
          <a:p>
            <a:r>
              <a:rPr lang="en-US" dirty="0" smtClean="0"/>
              <a:t>Every time</a:t>
            </a:r>
            <a:r>
              <a:rPr lang="en-US" baseline="0" dirty="0" smtClean="0"/>
              <a:t> a big supermarket chain takes a major action in favor of organic products, other chains </a:t>
            </a:r>
            <a:r>
              <a:rPr lang="en-US" baseline="0" dirty="0" smtClean="0"/>
              <a:t>(competitors) </a:t>
            </a:r>
            <a:r>
              <a:rPr lang="en-US" baseline="0" dirty="0" smtClean="0"/>
              <a:t>followed. Then it somewhat plateaued until a next major effort happened.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 shops: in emerging markets only.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Sooner or later however, organic retail will (and should) develop as a profit-oriented business and it will no longer be necessary for government and public institutions to get involved in running or supporting organic shops.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Incentive can be a win-win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arrangement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whereby the government sponsors organic publicity campaigns that feature the name of the supermarket and directs potential organic consumers to that supermarket to find the products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Government asked the OPTA to provide the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MEWA:</a:t>
            </a:r>
            <a:r>
              <a:rPr lang="de-DE" baseline="0" dirty="0" smtClean="0"/>
              <a:t> </a:t>
            </a:r>
            <a:r>
              <a:rPr lang="en-US" sz="1200" dirty="0" smtClean="0"/>
              <a:t>Ministry of Environment, Water and Agriculture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Taipei</a:t>
            </a:r>
            <a:r>
              <a:rPr lang="en-US" baseline="0" dirty="0" smtClean="0"/>
              <a:t> is 4 million inhabitants.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8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18986-2758-0148-8401-B030045C1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1293068" y="4696190"/>
            <a:ext cx="20664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203002" y="3749855"/>
            <a:ext cx="5043233" cy="47725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203002" y="2023824"/>
            <a:ext cx="5629585" cy="158271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3002" y="5324748"/>
            <a:ext cx="3558125" cy="433699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3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8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7648575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49300" y="5926138"/>
            <a:ext cx="7194550" cy="56038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sz="1200" dirty="0" smtClean="0"/>
              <a:t>Caption / content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300" y="1724025"/>
            <a:ext cx="2475614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49428" y="1724025"/>
            <a:ext cx="5047681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194574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8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3057671" y="1724025"/>
            <a:ext cx="5339437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1724025"/>
            <a:ext cx="2202535" cy="4078000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8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749299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9493" y="5914081"/>
            <a:ext cx="372678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0" name="Media Placeholder 5"/>
          <p:cNvSpPr>
            <a:spLocks noGrp="1"/>
          </p:cNvSpPr>
          <p:nvPr>
            <p:ph type="media" sz="quarter" idx="13" hasCustomPrompt="1"/>
          </p:nvPr>
        </p:nvSpPr>
        <p:spPr>
          <a:xfrm>
            <a:off x="4670128" y="1724025"/>
            <a:ext cx="3726981" cy="4078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70128" y="5914081"/>
            <a:ext cx="3491767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6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/>
            </a:lvl1pPr>
          </a:lstStyle>
          <a:p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749300" y="1618592"/>
            <a:ext cx="7648575" cy="4550434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5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300" y="504253"/>
            <a:ext cx="3733206" cy="5042533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38148" y="504252"/>
            <a:ext cx="3758961" cy="22784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38148" y="2952998"/>
            <a:ext cx="3758961" cy="25937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49300" y="5702420"/>
            <a:ext cx="7647809" cy="460676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sz="1200"/>
            </a:lvl1pPr>
          </a:lstStyle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3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8418" y="1999697"/>
            <a:ext cx="5594586" cy="899847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 baseline="0"/>
            </a:lvl1pPr>
          </a:lstStyle>
          <a:p>
            <a:r>
              <a:rPr lang="en-GB" dirty="0" smtClean="0"/>
              <a:t>Add ‘thank you’ message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8419" y="2894402"/>
            <a:ext cx="6400800" cy="46242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email@email.com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8419" y="4720259"/>
            <a:ext cx="5427662" cy="471487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1200" baseline="0">
                <a:solidFill>
                  <a:schemeClr val="tx2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smtClean="0"/>
              <a:t>Name | Location</a:t>
            </a:r>
          </a:p>
        </p:txBody>
      </p:sp>
    </p:spTree>
    <p:extLst>
      <p:ext uri="{BB962C8B-B14F-4D97-AF65-F5344CB8AC3E}">
        <p14:creationId xmlns:p14="http://schemas.microsoft.com/office/powerpoint/2010/main" val="290958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vers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93995" y="3650157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93995" y="5725451"/>
            <a:ext cx="25204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93995" y="3831327"/>
            <a:ext cx="5043233" cy="126348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193995" y="1947332"/>
            <a:ext cx="5629585" cy="163251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93995" y="5291753"/>
            <a:ext cx="3558125" cy="38576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Name |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1148963" y="4106943"/>
            <a:ext cx="56295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8963" y="4848223"/>
            <a:ext cx="3558125" cy="367296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 smtClean="0"/>
              <a:t>Name | Location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8963" y="1971427"/>
            <a:ext cx="5629585" cy="1562562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b="1"/>
            </a:lvl1pPr>
          </a:lstStyle>
          <a:p>
            <a:r>
              <a:rPr lang="de-DE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4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5715667" cy="1443037"/>
          </a:xfrm>
          <a:prstGeom prst="rect">
            <a:avLst/>
          </a:prstGeom>
        </p:spPr>
        <p:txBody>
          <a:bodyPr vert="horz" anchor="t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8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ection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53795" y="2911285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51150" y="3947766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51151" y="3348555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1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0800000">
            <a:off x="726774" y="2927190"/>
            <a:ext cx="994712" cy="1031058"/>
          </a:xfrm>
          <a:custGeom>
            <a:avLst/>
            <a:gdLst>
              <a:gd name="connsiteX0" fmla="*/ 0 w 1152627"/>
              <a:gd name="connsiteY0" fmla="*/ 1031058 h 1031058"/>
              <a:gd name="connsiteX1" fmla="*/ 1152627 w 1152627"/>
              <a:gd name="connsiteY1" fmla="*/ 1018484 h 1031058"/>
              <a:gd name="connsiteX2" fmla="*/ 1140053 w 1152627"/>
              <a:gd name="connsiteY2" fmla="*/ 0 h 103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627" h="1031058">
                <a:moveTo>
                  <a:pt x="0" y="1031058"/>
                </a:moveTo>
                <a:lnTo>
                  <a:pt x="1152627" y="1018484"/>
                </a:lnTo>
                <a:lnTo>
                  <a:pt x="1140053" y="0"/>
                </a:lnTo>
              </a:path>
            </a:pathLst>
          </a:custGeom>
          <a:ln w="111125" cap="flat" cmpd="sng">
            <a:solidFill>
              <a:srgbClr val="203150"/>
            </a:solidFill>
            <a:miter lim="800000"/>
            <a:head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4129" y="3963671"/>
            <a:ext cx="5715667" cy="1443037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b="1" baseline="0"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24130" y="3361790"/>
            <a:ext cx="4865688" cy="54133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1" baseline="0">
                <a:solidFill>
                  <a:srgbClr val="687097"/>
                </a:solidFill>
                <a:latin typeface="+mj-lt"/>
              </a:defRPr>
            </a:lvl1pPr>
          </a:lstStyle>
          <a:p>
            <a:pPr lvl="0"/>
            <a:r>
              <a:rPr lang="en-US" dirty="0" smtClean="0">
                <a:latin typeface="+mj-lt"/>
              </a:rPr>
              <a:t>SECTION #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4129" y="5450287"/>
            <a:ext cx="5715667" cy="478998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4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9300" y="1668463"/>
            <a:ext cx="7648575" cy="4532312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SzPct val="70000"/>
              <a:buFont typeface="Wingdings" charset="2"/>
              <a:buChar char="v"/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3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49493" y="243934"/>
            <a:ext cx="7647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706" y="6377941"/>
            <a:ext cx="5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5447A0-53F5-A642-8614-F3F890D89D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9493" y="1651000"/>
            <a:ext cx="7648382" cy="4594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dirty="0" smtClean="0"/>
              <a:t>Content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6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48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1" r:id="rId4"/>
    <p:sldLayoutId id="2147483682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8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80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2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001" y="2023824"/>
            <a:ext cx="7297457" cy="1582715"/>
          </a:xfrm>
        </p:spPr>
        <p:txBody>
          <a:bodyPr/>
          <a:lstStyle/>
          <a:p>
            <a:r>
              <a:rPr lang="en-US" sz="3200" dirty="0" smtClean="0"/>
              <a:t>Public support to domestic organic trade and retail uptake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Saudi Arabia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4324" y="1386934"/>
            <a:ext cx="8302176" cy="4594225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smtClean="0"/>
              <a:t>Organic retail uptake supported </a:t>
            </a:r>
            <a:r>
              <a:rPr lang="en-US" sz="1900" dirty="0" smtClean="0"/>
              <a:t>through the </a:t>
            </a:r>
            <a:r>
              <a:rPr lang="en-US" sz="1900" dirty="0" smtClean="0"/>
              <a:t>GIZ</a:t>
            </a:r>
            <a:r>
              <a:rPr lang="en-US" sz="1900" dirty="0" smtClean="0"/>
              <a:t>-MEWA project “Organic </a:t>
            </a:r>
            <a:r>
              <a:rPr lang="en-US" sz="1900" dirty="0" smtClean="0"/>
              <a:t>Farming </a:t>
            </a:r>
            <a:r>
              <a:rPr lang="en-US" sz="1900" dirty="0" smtClean="0"/>
              <a:t>Project” </a:t>
            </a:r>
            <a:r>
              <a:rPr lang="en-US" sz="1900" dirty="0" smtClean="0"/>
              <a:t>that run since 2011.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smtClean="0"/>
              <a:t>“Organic </a:t>
            </a:r>
            <a:r>
              <a:rPr lang="en-US" sz="1900" dirty="0"/>
              <a:t>food festivals” were organized in partnership with two of the biggest supermarket chains in the country. </a:t>
            </a:r>
            <a:endParaRPr lang="en-US" sz="1900" dirty="0" smtClean="0"/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smtClean="0"/>
              <a:t>In 2014, a meeting with the CEO of </a:t>
            </a:r>
            <a:r>
              <a:rPr lang="en-US" sz="1900" dirty="0" smtClean="0"/>
              <a:t>Danube (large Saudi supermarket chain) was </a:t>
            </a:r>
            <a:r>
              <a:rPr lang="en-US" sz="1900" dirty="0" smtClean="0"/>
              <a:t>organized to present potential cooperation ideas with the project </a:t>
            </a:r>
            <a:r>
              <a:rPr lang="en-US" sz="1900" dirty="0" smtClean="0">
                <a:sym typeface="Wingdings"/>
              </a:rPr>
              <a:t> partnership implemented as win-win agreement: Danube increased range of OA products and got associated with the </a:t>
            </a:r>
            <a:r>
              <a:rPr lang="en-US" sz="1900" dirty="0" smtClean="0">
                <a:sym typeface="Wingdings"/>
              </a:rPr>
              <a:t>public </a:t>
            </a:r>
            <a:r>
              <a:rPr lang="en-US" sz="1900" dirty="0" smtClean="0">
                <a:sym typeface="Wingdings"/>
              </a:rPr>
              <a:t>OA promotion campaign  consumers directed to Danube to buy OA products.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err="1" smtClean="0">
                <a:sym typeface="Wingdings"/>
              </a:rPr>
              <a:t>Tamimi</a:t>
            </a:r>
            <a:r>
              <a:rPr lang="en-US" sz="1900" dirty="0" smtClean="0">
                <a:sym typeface="Wingdings"/>
              </a:rPr>
              <a:t> Markets </a:t>
            </a:r>
            <a:r>
              <a:rPr lang="en-US" sz="1900" dirty="0" smtClean="0">
                <a:sym typeface="Wingdings"/>
              </a:rPr>
              <a:t>joined as another key supermarket partner soon after. In total 20 stores participated throughout the country.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Thereafter, 2 other supermarkets have also increased OA products by themselves (spin-off effect).</a:t>
            </a:r>
            <a:endParaRPr lang="en-US" sz="1900" dirty="0"/>
          </a:p>
          <a:p>
            <a:pPr>
              <a:spcAft>
                <a:spcPts val="1200"/>
              </a:spcAft>
            </a:pPr>
            <a:endParaRPr lang="en-US" sz="1900" dirty="0"/>
          </a:p>
          <a:p>
            <a:pPr lvl="2">
              <a:spcAft>
                <a:spcPts val="1200"/>
              </a:spcAft>
            </a:pPr>
            <a:endParaRPr lang="en-US" sz="1900" dirty="0"/>
          </a:p>
          <a:p>
            <a:pPr>
              <a:spcAft>
                <a:spcPts val="12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5795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Saudi Arabia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Organic Section at Danube Supermarket, Riyad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3749174" cy="4508500"/>
          </a:xfrm>
          <a:prstGeom prst="rect">
            <a:avLst/>
          </a:prstGeom>
        </p:spPr>
      </p:pic>
      <p:pic>
        <p:nvPicPr>
          <p:cNvPr id="8" name="Picture 7" descr="Organic Section at Carrefour, Riyad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62" y="2374900"/>
            <a:ext cx="3759637" cy="448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00" y="1588040"/>
            <a:ext cx="42799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Organic section at Carrefour, Riyadh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599623"/>
            <a:ext cx="40767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Organic section at Danube, Riyadh</a:t>
            </a:r>
            <a:endParaRPr lang="en-US" sz="1700" dirty="0"/>
          </a:p>
        </p:txBody>
      </p:sp>
      <p:pic>
        <p:nvPicPr>
          <p:cNvPr id="10" name="Picture 9" descr="Supermarket_Picture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85" y="3470988"/>
            <a:ext cx="2180215" cy="29069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237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Netherlands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8534" y="1498600"/>
            <a:ext cx="7648575" cy="501649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Between 2005 and 2007, government funded the “</a:t>
            </a:r>
            <a:r>
              <a:rPr lang="en-US" dirty="0" smtClean="0"/>
              <a:t>covenant</a:t>
            </a:r>
            <a:r>
              <a:rPr lang="en-US" dirty="0" smtClean="0"/>
              <a:t>”, an </a:t>
            </a:r>
            <a:r>
              <a:rPr lang="en-US" dirty="0"/>
              <a:t>agreement between the Ministry of Agriculture and practitioners of the agri-food sector who commit to stimulate the demand for organic products.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</a:t>
            </a:r>
            <a:r>
              <a:rPr lang="en-US" dirty="0" smtClean="0"/>
              <a:t>xperts </a:t>
            </a:r>
            <a:r>
              <a:rPr lang="en-US" dirty="0"/>
              <a:t>were hired as food chain managers to support members of the </a:t>
            </a:r>
            <a:r>
              <a:rPr lang="en-US" dirty="0" smtClean="0"/>
              <a:t>covenant </a:t>
            </a:r>
            <a:r>
              <a:rPr lang="en-US" dirty="0"/>
              <a:t>to start new activities in </a:t>
            </a:r>
            <a:r>
              <a:rPr lang="en-US" dirty="0" smtClean="0"/>
              <a:t>the </a:t>
            </a:r>
            <a:r>
              <a:rPr lang="en-US" dirty="0"/>
              <a:t>organic sector </a:t>
            </a:r>
            <a:r>
              <a:rPr lang="en-US" dirty="0" smtClean="0"/>
              <a:t>segment. They looked </a:t>
            </a:r>
            <a:r>
              <a:rPr lang="en-US" dirty="0"/>
              <a:t>for gaps in the production chain and </a:t>
            </a:r>
            <a:r>
              <a:rPr lang="en-US" dirty="0" smtClean="0"/>
              <a:t>encouraged </a:t>
            </a:r>
            <a:r>
              <a:rPr lang="en-US" dirty="0"/>
              <a:t>the production of products in the right quantity and quality for the supermarkets to solve these gaps.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Financial support for advertising </a:t>
            </a:r>
            <a:r>
              <a:rPr lang="en-US" dirty="0"/>
              <a:t>campaigns by supermarkets to promote organic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This activity received </a:t>
            </a:r>
            <a:r>
              <a:rPr lang="en-US" dirty="0" smtClean="0"/>
              <a:t>EUR 4.3 million funding for 2005-2007.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Growth rate of OA sales increased from close to 0% in 2005 to 13% in 2007.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4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Pitfalls and challenges of this form of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993" y="1386934"/>
            <a:ext cx="7952172" cy="5178966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Ensuring reliability of supply during a major market pull </a:t>
            </a:r>
            <a:r>
              <a:rPr lang="en-US" sz="1900" dirty="0" smtClean="0">
                <a:sym typeface="Wingdings"/>
              </a:rPr>
              <a:t>effort </a:t>
            </a:r>
            <a:r>
              <a:rPr lang="en-US" sz="1900" dirty="0" smtClean="0">
                <a:sym typeface="Wingdings"/>
              </a:rPr>
              <a:t>is always challenging and needs to be planned (especially for fresh produce), otherwise it can be a complete failure.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Needs to be combined with supply-support measures or a scenario where imports of new organic products is easy &amp; fast.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Government-run shops/markets usually have difficulties becoming viable businesses. Better for government to partner with private sector.</a:t>
            </a: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2000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2000" dirty="0" smtClean="0">
              <a:latin typeface="Wingdings"/>
              <a:ea typeface="Wingdings"/>
              <a:cs typeface="Wingdings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sz="1900" dirty="0" smtClean="0">
              <a:sym typeface="Wingdings"/>
            </a:endParaRPr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  <a:p>
            <a:pPr lvl="1" indent="0">
              <a:spcBef>
                <a:spcPts val="0"/>
              </a:spcBef>
              <a:spcAft>
                <a:spcPts val="3000"/>
              </a:spcAft>
              <a:buNone/>
            </a:pPr>
            <a:endParaRPr lang="en-US" sz="1800" dirty="0" smtClean="0"/>
          </a:p>
          <a:p>
            <a:pPr marL="285750" indent="-285750">
              <a:spcBef>
                <a:spcPts val="0"/>
              </a:spcBef>
              <a:spcAft>
                <a:spcPts val="3000"/>
              </a:spcAft>
              <a:buFont typeface="Arial"/>
              <a:buChar char="•"/>
            </a:pP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27771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Complete policy toolkit available at </a:t>
            </a:r>
            <a:r>
              <a:rPr lang="en-US" sz="1600" dirty="0" err="1" smtClean="0"/>
              <a:t>www.ifoam.bio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250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283250" cy="1443037"/>
          </a:xfrm>
        </p:spPr>
        <p:txBody>
          <a:bodyPr/>
          <a:lstStyle/>
          <a:p>
            <a:r>
              <a:rPr lang="en-US" dirty="0" smtClean="0"/>
              <a:t>Political justification for supporting domestic organic market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1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823007" cy="1143000"/>
          </a:xfrm>
        </p:spPr>
        <p:txBody>
          <a:bodyPr/>
          <a:lstStyle/>
          <a:p>
            <a:r>
              <a:rPr lang="en-US" dirty="0" smtClean="0"/>
              <a:t>Creating availability of organic products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51000"/>
            <a:ext cx="7962899" cy="48895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/>
              <a:t>Offer creates </a:t>
            </a:r>
            <a:r>
              <a:rPr lang="en-US" sz="1900" dirty="0" smtClean="0"/>
              <a:t>demand, </a:t>
            </a:r>
            <a:r>
              <a:rPr lang="en-US" sz="1900" dirty="0" smtClean="0"/>
              <a:t>at the level of retails or street markets: more organic products on the shelves </a:t>
            </a:r>
            <a:r>
              <a:rPr lang="en-US" sz="1900" dirty="0" smtClean="0">
                <a:sym typeface="Wingdings"/>
              </a:rPr>
              <a:t> more purchases. 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In early stages of development of </a:t>
            </a:r>
            <a:r>
              <a:rPr lang="en-US" sz="1900" dirty="0" smtClean="0">
                <a:sym typeface="Wingdings"/>
              </a:rPr>
              <a:t>Organic Agriculture (OA) </a:t>
            </a:r>
            <a:r>
              <a:rPr lang="en-US" sz="1900" dirty="0" smtClean="0">
                <a:sym typeface="Wingdings"/>
              </a:rPr>
              <a:t>sector, create points of access to OA products (organic shops, organic markets, etc.).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Later on, main growth engine is through reaching consumers in the mainstream market channels </a:t>
            </a:r>
            <a:r>
              <a:rPr lang="en-US" sz="1900" dirty="0" smtClean="0">
                <a:sym typeface="Wingdings"/>
              </a:rPr>
              <a:t>(e.g. Switzerland)</a:t>
            </a:r>
            <a:r>
              <a:rPr lang="en-US" sz="1900" dirty="0" smtClean="0">
                <a:sym typeface="Wingdings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One mainstream retailer decision can change a whole market </a:t>
            </a:r>
            <a:r>
              <a:rPr lang="en-US" sz="1900" dirty="0" smtClean="0">
                <a:sym typeface="Wingdings"/>
              </a:rPr>
              <a:t>(e.g. Denmark)</a:t>
            </a:r>
            <a:r>
              <a:rPr lang="en-US" sz="1900" dirty="0" smtClean="0">
                <a:sym typeface="Wingdings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r>
              <a:rPr lang="en-US" sz="1900" dirty="0" smtClean="0">
                <a:sym typeface="Wingdings"/>
              </a:rPr>
              <a:t>Encouraging uptake of OA products in existing market channels can be a VERY effective way to boost organic demand with long-lasting impact.</a:t>
            </a:r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 marL="285750" indent="-285750">
              <a:spcBef>
                <a:spcPts val="0"/>
              </a:spcBef>
              <a:spcAft>
                <a:spcPts val="2400"/>
              </a:spcAft>
              <a:buFont typeface="Arial"/>
              <a:buChar char="•"/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4297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Growth of various OA market channels in Switzerland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Swiss retail uptak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51000"/>
            <a:ext cx="8612764" cy="40513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49493" y="5701268"/>
            <a:ext cx="74931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Value of organic products sales in various market channels in Switzerland between 2007 and 2015 (in Million Swiss Francs). Source: Bio Suisse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26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8077008" cy="1143000"/>
          </a:xfrm>
        </p:spPr>
        <p:txBody>
          <a:bodyPr/>
          <a:lstStyle/>
          <a:p>
            <a:r>
              <a:rPr lang="en-US" sz="3000" dirty="0" smtClean="0"/>
              <a:t>The story of OA market growth in Denmark</a:t>
            </a:r>
            <a:endParaRPr lang="en-US" sz="3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86934"/>
            <a:ext cx="8016875" cy="4813841"/>
          </a:xfrm>
        </p:spPr>
        <p:txBody>
          <a:bodyPr/>
          <a:lstStyle/>
          <a:p>
            <a:r>
              <a:rPr lang="en-US" dirty="0" smtClean="0"/>
              <a:t>Denmark has the highest market share of organic products in the world (</a:t>
            </a:r>
            <a:r>
              <a:rPr lang="en-US" dirty="0" smtClean="0"/>
              <a:t>7,6</a:t>
            </a:r>
            <a:r>
              <a:rPr lang="en-US" dirty="0" smtClean="0"/>
              <a:t>%) but has no specialized organic retail sector. 97% of OA products are sold in mainstream market channels (supermarkets).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2" y="3175000"/>
            <a:ext cx="6307138" cy="345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2451100"/>
            <a:ext cx="261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SuperBrugsen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supermarket decides to promote OA products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39900" y="3370997"/>
            <a:ext cx="0" cy="1992004"/>
          </a:xfrm>
          <a:prstGeom prst="straightConnector1">
            <a:avLst/>
          </a:prstGeom>
          <a:ln w="952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86300" y="3282097"/>
            <a:ext cx="0" cy="1445904"/>
          </a:xfrm>
          <a:prstGeom prst="straightConnector1">
            <a:avLst/>
          </a:prstGeom>
          <a:ln w="952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3780" y="2451100"/>
            <a:ext cx="2982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Netto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&amp; other supermarkets decide to widen their selection of OA products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7118150" cy="1443037"/>
          </a:xfrm>
        </p:spPr>
        <p:txBody>
          <a:bodyPr/>
          <a:lstStyle/>
          <a:p>
            <a:r>
              <a:rPr lang="en-US" dirty="0" smtClean="0"/>
              <a:t>Possible ways to support the uptake of organic products in domestic market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92" y="243934"/>
            <a:ext cx="7632508" cy="1143000"/>
          </a:xfrm>
        </p:spPr>
        <p:txBody>
          <a:bodyPr/>
          <a:lstStyle/>
          <a:p>
            <a:r>
              <a:rPr lang="en-US" dirty="0" smtClean="0"/>
              <a:t>Supporting various market channels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5447A0-53F5-A642-8614-F3F890D89D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574800"/>
            <a:ext cx="8168265" cy="48895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Municipalities can support weekly organic farmers markets </a:t>
            </a:r>
            <a:r>
              <a:rPr lang="en-US" sz="1900" dirty="0" smtClean="0"/>
              <a:t>(provide </a:t>
            </a:r>
            <a:r>
              <a:rPr lang="en-US" sz="1900" dirty="0" smtClean="0"/>
              <a:t>free space, subsidize market infrastructure and running costs, or pay the staff that coordinates the market, help them overcome regulatory hurdles).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National government can set-up a national program to support organic farmers markets or their associations </a:t>
            </a:r>
            <a:r>
              <a:rPr lang="en-US" sz="1900" dirty="0" smtClean="0"/>
              <a:t>(grant </a:t>
            </a:r>
            <a:r>
              <a:rPr lang="en-US" sz="1900" dirty="0" smtClean="0"/>
              <a:t>program).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Support the creation of small organic shops (free space, grant, or even government-run shops, e.g. Philippines).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/>
              <a:t>S</a:t>
            </a:r>
            <a:r>
              <a:rPr lang="en-US" sz="1900" dirty="0" smtClean="0"/>
              <a:t>etting </a:t>
            </a:r>
            <a:r>
              <a:rPr lang="en-US" sz="1900" dirty="0"/>
              <a:t>up </a:t>
            </a:r>
            <a:r>
              <a:rPr lang="en-US" sz="1900" dirty="0" smtClean="0"/>
              <a:t>projects and </a:t>
            </a:r>
            <a:r>
              <a:rPr lang="en-US" sz="1900" dirty="0"/>
              <a:t>negotiation forums wherein supermarket owners can be </a:t>
            </a:r>
            <a:r>
              <a:rPr lang="en-US" sz="1900" dirty="0" smtClean="0"/>
              <a:t>encouraged/supported/incentivized </a:t>
            </a:r>
            <a:r>
              <a:rPr lang="en-US" sz="1900" dirty="0"/>
              <a:t>to increase their organic product </a:t>
            </a:r>
            <a:r>
              <a:rPr lang="en-US" sz="1900" dirty="0" smtClean="0"/>
              <a:t>range. 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1900" dirty="0" smtClean="0"/>
              <a:t>Other ideas: </a:t>
            </a:r>
            <a:r>
              <a:rPr lang="en-US" sz="1900" dirty="0" smtClean="0"/>
              <a:t>support </a:t>
            </a:r>
            <a:r>
              <a:rPr lang="en-US" sz="1900" dirty="0" smtClean="0"/>
              <a:t>OA online marketing </a:t>
            </a:r>
            <a:r>
              <a:rPr lang="en-US" sz="1900" dirty="0"/>
              <a:t>(e.g. Taiwan</a:t>
            </a:r>
            <a:r>
              <a:rPr lang="en-US" sz="1900" dirty="0" smtClean="0"/>
              <a:t>)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1900" dirty="0" smtClean="0"/>
          </a:p>
          <a:p>
            <a:pPr marL="1028700" lvl="1">
              <a:spcBef>
                <a:spcPts val="0"/>
              </a:spcBef>
              <a:spcAft>
                <a:spcPts val="1800"/>
              </a:spcAft>
              <a:buFontTx/>
              <a:buChar char="-"/>
            </a:pPr>
            <a:endParaRPr lang="en-US" sz="1900" dirty="0" smtClean="0"/>
          </a:p>
          <a:p>
            <a:pPr marL="1028700" lvl="1">
              <a:spcBef>
                <a:spcPts val="0"/>
              </a:spcBef>
              <a:spcAft>
                <a:spcPts val="1800"/>
              </a:spcAft>
              <a:buFontTx/>
              <a:buChar char="-"/>
            </a:pPr>
            <a:endParaRPr lang="en-US" sz="1900" dirty="0" smtClean="0"/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71599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1150" y="3353278"/>
            <a:ext cx="6585747" cy="1443037"/>
          </a:xfrm>
        </p:spPr>
        <p:txBody>
          <a:bodyPr/>
          <a:lstStyle/>
          <a:p>
            <a:r>
              <a:rPr lang="en-US" dirty="0" smtClean="0"/>
              <a:t>Country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2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Philippines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588" y="1386934"/>
            <a:ext cx="8062868" cy="45323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/>
              <a:t>supported the set-up of 72 “Organic Trading </a:t>
            </a:r>
            <a:r>
              <a:rPr lang="en-US" dirty="0" smtClean="0"/>
              <a:t>Posts</a:t>
            </a:r>
            <a:r>
              <a:rPr lang="en-US" dirty="0"/>
              <a:t>” (OTP</a:t>
            </a:r>
            <a:r>
              <a:rPr lang="en-US" dirty="0" smtClean="0"/>
              <a:t>). </a:t>
            </a:r>
            <a:r>
              <a:rPr lang="en-US" dirty="0"/>
              <a:t>They serve </a:t>
            </a:r>
            <a:r>
              <a:rPr lang="en-US" dirty="0" smtClean="0"/>
              <a:t>as </a:t>
            </a:r>
            <a:r>
              <a:rPr lang="en-US" dirty="0"/>
              <a:t>organic input and organic retail shops.  </a:t>
            </a:r>
          </a:p>
          <a:p>
            <a:pPr>
              <a:spcAft>
                <a:spcPts val="1200"/>
              </a:spcAft>
            </a:pPr>
            <a:r>
              <a:rPr lang="en-US" dirty="0"/>
              <a:t>Local governments operate the OTP but producers also participate </a:t>
            </a:r>
            <a:r>
              <a:rPr lang="en-US" dirty="0" smtClean="0"/>
              <a:t>in </a:t>
            </a:r>
            <a:r>
              <a:rPr lang="en-US" dirty="0"/>
              <a:t>the management of the OTP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National </a:t>
            </a:r>
            <a:r>
              <a:rPr lang="en-US" dirty="0"/>
              <a:t>government </a:t>
            </a:r>
            <a:r>
              <a:rPr lang="en-US" dirty="0" smtClean="0"/>
              <a:t>gave </a:t>
            </a:r>
            <a:r>
              <a:rPr lang="en-US" dirty="0" smtClean="0"/>
              <a:t>30,000 Euros/OTP </a:t>
            </a:r>
            <a:r>
              <a:rPr lang="en-US" dirty="0"/>
              <a:t>for the building, equipment and working capital and local governments provided land and expenses for operations and maintenance.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Organic </a:t>
            </a:r>
            <a:r>
              <a:rPr lang="en-US" dirty="0"/>
              <a:t>Producers Trade </a:t>
            </a:r>
            <a:r>
              <a:rPr lang="en-US" dirty="0" smtClean="0"/>
              <a:t>Association (OPTA) </a:t>
            </a:r>
            <a:r>
              <a:rPr lang="en-US" dirty="0" smtClean="0"/>
              <a:t>provided training </a:t>
            </a:r>
            <a:r>
              <a:rPr lang="en-US" dirty="0"/>
              <a:t>to the OTP Management Teams on Good Organic Retailing Practices, Organic Enterprise Management, Guarantee System, Finance &amp; Marketing. 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72707" y="6516941"/>
            <a:ext cx="446749" cy="226125"/>
          </a:xfrm>
        </p:spPr>
        <p:txBody>
          <a:bodyPr/>
          <a:lstStyle/>
          <a:p>
            <a:fld id="{5D5447A0-53F5-A642-8614-F3F890D89D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3" descr="Organic Trading Post - Philipp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2" b="11782"/>
          <a:stretch>
            <a:fillRect/>
          </a:stretch>
        </p:blipFill>
        <p:spPr>
          <a:xfrm>
            <a:off x="5130801" y="5270528"/>
            <a:ext cx="2834194" cy="1587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856" y="5285614"/>
            <a:ext cx="2321860" cy="1678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70527"/>
            <a:ext cx="2400568" cy="158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licyToolkit_PPT_4-3Ratio_TEMPLAT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 Titl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ank you slide">
  <a:themeElements>
    <a:clrScheme name="Custom 2">
      <a:dk1>
        <a:srgbClr val="203150"/>
      </a:dk1>
      <a:lt1>
        <a:sysClr val="window" lastClr="FFFFFF"/>
      </a:lt1>
      <a:dk2>
        <a:srgbClr val="68709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PolicyToolkit_PPT_4-3Ratio_TEMPLATE.potx</Template>
  <TotalTime>0</TotalTime>
  <Words>1099</Words>
  <Application>Microsoft Macintosh PowerPoint</Application>
  <PresentationFormat>Bildschirmpräsentation (4:3)</PresentationFormat>
  <Paragraphs>92</Paragraphs>
  <Slides>15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PolicyToolkit_PPT_4-3Ratio_TEMPLATE</vt:lpstr>
      <vt:lpstr>Section Title</vt:lpstr>
      <vt:lpstr>Content</vt:lpstr>
      <vt:lpstr>Thank you slide</vt:lpstr>
      <vt:lpstr>Public support to domestic organic trade and retail uptake</vt:lpstr>
      <vt:lpstr>PowerPoint-Präsentation</vt:lpstr>
      <vt:lpstr>Creating availability of organic products</vt:lpstr>
      <vt:lpstr>Growth of various OA market channels in Switzerland</vt:lpstr>
      <vt:lpstr>The story of OA market growth in Denmark</vt:lpstr>
      <vt:lpstr>PowerPoint-Präsentation</vt:lpstr>
      <vt:lpstr>Supporting various market channels</vt:lpstr>
      <vt:lpstr>PowerPoint-Präsentation</vt:lpstr>
      <vt:lpstr>The Philippines</vt:lpstr>
      <vt:lpstr>Saudi Arabia (1)</vt:lpstr>
      <vt:lpstr>Saudi Arabia (2)</vt:lpstr>
      <vt:lpstr>The Netherlands</vt:lpstr>
      <vt:lpstr>PowerPoint-Präsentation</vt:lpstr>
      <vt:lpstr>Lessons learned</vt:lpstr>
      <vt:lpstr>Thank you for your attention!</vt:lpstr>
    </vt:vector>
  </TitlesOfParts>
  <Company>IFOAM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German</dc:creator>
  <cp:lastModifiedBy>Flavia</cp:lastModifiedBy>
  <cp:revision>133</cp:revision>
  <dcterms:created xsi:type="dcterms:W3CDTF">2017-03-17T11:12:10Z</dcterms:created>
  <dcterms:modified xsi:type="dcterms:W3CDTF">2017-09-06T08:25:10Z</dcterms:modified>
</cp:coreProperties>
</file>