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4" r:id="rId2"/>
    <p:sldMasterId id="2147483668" r:id="rId3"/>
    <p:sldMasterId id="2147483678" r:id="rId4"/>
  </p:sldMasterIdLst>
  <p:notesMasterIdLst>
    <p:notesMasterId r:id="rId16"/>
  </p:notesMasterIdLst>
  <p:sldIdLst>
    <p:sldId id="262" r:id="rId5"/>
    <p:sldId id="257" r:id="rId6"/>
    <p:sldId id="259" r:id="rId7"/>
    <p:sldId id="267" r:id="rId8"/>
    <p:sldId id="268" r:id="rId9"/>
    <p:sldId id="270" r:id="rId10"/>
    <p:sldId id="308" r:id="rId11"/>
    <p:sldId id="317" r:id="rId12"/>
    <p:sldId id="303" r:id="rId13"/>
    <p:sldId id="304" r:id="rId14"/>
    <p:sldId id="26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3694" autoAdjust="0"/>
  </p:normalViewPr>
  <p:slideViewPr>
    <p:cSldViewPr snapToGrid="0" snapToObjects="1"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50F56-056B-3D46-BB1E-09D00B7A7B0F}" type="datetimeFigureOut">
              <a:rPr lang="en-US" smtClean="0"/>
              <a:t>7/13/2018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18986-2758-0148-8401-B030045C1D49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999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8986-2758-0148-8401-B030045C1D4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857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8986-2758-0148-8401-B030045C1D4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857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NCOF =</a:t>
            </a:r>
            <a:r>
              <a:rPr lang="en-US" baseline="0" dirty="0"/>
              <a:t> Centro Nacional para la </a:t>
            </a:r>
            <a:r>
              <a:rPr lang="en-US" baseline="0" dirty="0" err="1"/>
              <a:t>Agricultura</a:t>
            </a:r>
            <a:r>
              <a:rPr lang="en-US" baseline="0" dirty="0"/>
              <a:t> </a:t>
            </a:r>
            <a:r>
              <a:rPr lang="en-US" baseline="0" dirty="0" err="1"/>
              <a:t>Orgánica</a:t>
            </a:r>
            <a:r>
              <a:rPr lang="en-US" baseline="0" dirty="0"/>
              <a:t>, </a:t>
            </a:r>
            <a:r>
              <a:rPr lang="en-US" baseline="0" dirty="0" err="1"/>
              <a:t>bajo</a:t>
            </a:r>
            <a:r>
              <a:rPr lang="en-US" baseline="0" dirty="0"/>
              <a:t> el </a:t>
            </a:r>
            <a:r>
              <a:rPr lang="en-US" baseline="0" dirty="0" err="1"/>
              <a:t>mando</a:t>
            </a:r>
            <a:r>
              <a:rPr lang="en-US" baseline="0" dirty="0"/>
              <a:t> del </a:t>
            </a:r>
            <a:r>
              <a:rPr lang="en-US" baseline="0" dirty="0" err="1"/>
              <a:t>Ministerio</a:t>
            </a:r>
            <a:r>
              <a:rPr lang="en-US" baseline="0" dirty="0"/>
              <a:t> de </a:t>
            </a:r>
            <a:r>
              <a:rPr lang="en-US" baseline="0" dirty="0" err="1"/>
              <a:t>Agricultura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8986-2758-0148-8401-B030045C1D4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777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8986-2758-0148-8401-B030045C1D4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777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8986-2758-0148-8401-B030045C1D4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857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 userDrawn="1"/>
        </p:nvCxnSpPr>
        <p:spPr>
          <a:xfrm>
            <a:off x="1293068" y="4696190"/>
            <a:ext cx="206641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203002" y="3749855"/>
            <a:ext cx="5043233" cy="477252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5pPr marL="1828800" indent="0" algn="l">
              <a:buNone/>
              <a:defRPr/>
            </a:lvl5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1203002" y="2023824"/>
            <a:ext cx="5629585" cy="158271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3600" b="1"/>
            </a:lvl1pPr>
          </a:lstStyle>
          <a:p>
            <a:r>
              <a:rPr lang="de-DE"/>
              <a:t>Click to edit Master title style</a:t>
            </a:r>
            <a:endParaRPr lang="en-US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1203002" y="5324748"/>
            <a:ext cx="3558125" cy="433699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dirty="0"/>
              <a:t>Name | Location</a:t>
            </a:r>
          </a:p>
        </p:txBody>
      </p:sp>
    </p:spTree>
    <p:extLst>
      <p:ext uri="{BB962C8B-B14F-4D97-AF65-F5344CB8AC3E}">
        <p14:creationId xmlns:p14="http://schemas.microsoft.com/office/powerpoint/2010/main" val="311943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49300" y="1668463"/>
            <a:ext cx="7648575" cy="4532312"/>
          </a:xfrm>
          <a:prstGeom prst="rect">
            <a:avLst/>
          </a:prstGeom>
        </p:spPr>
        <p:txBody>
          <a:bodyPr vert="horz"/>
          <a:lstStyle>
            <a:lvl1pPr marL="342900" indent="-342900">
              <a:buClr>
                <a:schemeClr val="tx2"/>
              </a:buClr>
              <a:buSzPct val="70000"/>
              <a:buFont typeface="Wingdings" charset="2"/>
              <a:buChar char="v"/>
              <a:defRPr sz="18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788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0" hasCustomPrompt="1"/>
          </p:nvPr>
        </p:nvSpPr>
        <p:spPr>
          <a:xfrm>
            <a:off x="749300" y="1724025"/>
            <a:ext cx="7648575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/>
              <a:t>Picture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49300" y="5926138"/>
            <a:ext cx="7194550" cy="560387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r>
              <a:rPr lang="en-US" sz="1200" dirty="0"/>
              <a:t>Caption / content here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470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Pictur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/>
            </a:lvl1pPr>
          </a:lstStyle>
          <a:p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0" hasCustomPrompt="1"/>
          </p:nvPr>
        </p:nvSpPr>
        <p:spPr>
          <a:xfrm>
            <a:off x="749300" y="1724025"/>
            <a:ext cx="2475614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/>
              <a:t>Picture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3349428" y="1724025"/>
            <a:ext cx="5047681" cy="4078000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46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/>
            </a:lvl1pPr>
          </a:lstStyle>
          <a:p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0" hasCustomPrompt="1"/>
          </p:nvPr>
        </p:nvSpPr>
        <p:spPr>
          <a:xfrm>
            <a:off x="749299" y="1724025"/>
            <a:ext cx="5339437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/>
              <a:t>Picture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6194574" y="1724025"/>
            <a:ext cx="2202535" cy="4078000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184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/>
            </a:lvl1pPr>
          </a:lstStyle>
          <a:p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0" hasCustomPrompt="1"/>
          </p:nvPr>
        </p:nvSpPr>
        <p:spPr>
          <a:xfrm>
            <a:off x="3057671" y="1724025"/>
            <a:ext cx="5339437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/>
              <a:t>Picture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9493" y="1724025"/>
            <a:ext cx="2202535" cy="4078000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887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/>
            </a:lvl1pPr>
          </a:lstStyle>
          <a:p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0" hasCustomPrompt="1"/>
          </p:nvPr>
        </p:nvSpPr>
        <p:spPr>
          <a:xfrm>
            <a:off x="749299" y="1724025"/>
            <a:ext cx="3726981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/>
              <a:t>Picture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9493" y="5914081"/>
            <a:ext cx="3726787" cy="460676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0" name="Media Placeholder 5"/>
          <p:cNvSpPr>
            <a:spLocks noGrp="1"/>
          </p:cNvSpPr>
          <p:nvPr>
            <p:ph type="media" sz="quarter" idx="13" hasCustomPrompt="1"/>
          </p:nvPr>
        </p:nvSpPr>
        <p:spPr>
          <a:xfrm>
            <a:off x="4670128" y="1724025"/>
            <a:ext cx="3726981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/>
              <a:t>Picture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670128" y="5914081"/>
            <a:ext cx="3491767" cy="460676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363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/>
            </a:lvl1pPr>
          </a:lstStyle>
          <a:p>
            <a:endParaRPr lang="en-US" dirty="0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0"/>
          </p:nvPr>
        </p:nvSpPr>
        <p:spPr>
          <a:xfrm>
            <a:off x="749300" y="1618592"/>
            <a:ext cx="7648575" cy="4550434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4500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749300" y="504253"/>
            <a:ext cx="3733206" cy="5042533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4638148" y="504252"/>
            <a:ext cx="3758961" cy="2278479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638148" y="2952998"/>
            <a:ext cx="3758961" cy="2593788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49300" y="5702420"/>
            <a:ext cx="7647809" cy="460676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980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Title - 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 userDrawn="1"/>
        </p:nvSpPr>
        <p:spPr>
          <a:xfrm rot="10800000">
            <a:off x="753795" y="2911285"/>
            <a:ext cx="994712" cy="1031058"/>
          </a:xfrm>
          <a:custGeom>
            <a:avLst/>
            <a:gdLst>
              <a:gd name="connsiteX0" fmla="*/ 0 w 1152627"/>
              <a:gd name="connsiteY0" fmla="*/ 1031058 h 1031058"/>
              <a:gd name="connsiteX1" fmla="*/ 1152627 w 1152627"/>
              <a:gd name="connsiteY1" fmla="*/ 1018484 h 1031058"/>
              <a:gd name="connsiteX2" fmla="*/ 1140053 w 1152627"/>
              <a:gd name="connsiteY2" fmla="*/ 0 h 1031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2627" h="1031058">
                <a:moveTo>
                  <a:pt x="0" y="1031058"/>
                </a:moveTo>
                <a:lnTo>
                  <a:pt x="1152627" y="1018484"/>
                </a:lnTo>
                <a:lnTo>
                  <a:pt x="1140053" y="0"/>
                </a:lnTo>
              </a:path>
            </a:pathLst>
          </a:custGeom>
          <a:ln w="111125" cap="flat" cmpd="sng">
            <a:solidFill>
              <a:srgbClr val="203150"/>
            </a:solidFill>
            <a:miter lim="800000"/>
            <a:head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5715667" cy="1443037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b="1" baseline="0">
                <a:latin typeface="+mj-lt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3375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28418" y="1999697"/>
            <a:ext cx="5594586" cy="899847"/>
          </a:xfrm>
          <a:prstGeom prst="rect">
            <a:avLst/>
          </a:prstGeom>
        </p:spPr>
        <p:txBody>
          <a:bodyPr anchor="ctr" anchorCtr="0"/>
          <a:lstStyle>
            <a:lvl1pPr algn="l">
              <a:defRPr sz="2800" b="1" baseline="0"/>
            </a:lvl1pPr>
          </a:lstStyle>
          <a:p>
            <a:r>
              <a:rPr lang="en-GB" dirty="0"/>
              <a:t>Add ‘thank you’ message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28419" y="2894402"/>
            <a:ext cx="6400800" cy="46242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err="1"/>
              <a:t>email@email.com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128419" y="4720259"/>
            <a:ext cx="5427662" cy="471487"/>
          </a:xfrm>
          <a:prstGeom prst="rect">
            <a:avLst/>
          </a:prstGeom>
        </p:spPr>
        <p:txBody>
          <a:bodyPr vert="horz" anchor="ctr" anchorCtr="0"/>
          <a:lstStyle>
            <a:lvl1pPr marL="0" indent="0" algn="l">
              <a:buNone/>
              <a:defRPr sz="1200" baseline="0">
                <a:solidFill>
                  <a:schemeClr val="tx2"/>
                </a:solidFill>
              </a:defRPr>
            </a:lvl1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Name | Location</a:t>
            </a:r>
          </a:p>
        </p:txBody>
      </p:sp>
    </p:spTree>
    <p:extLst>
      <p:ext uri="{BB962C8B-B14F-4D97-AF65-F5344CB8AC3E}">
        <p14:creationId xmlns:p14="http://schemas.microsoft.com/office/powerpoint/2010/main" val="2909583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 version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1193995" y="3650157"/>
            <a:ext cx="562958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1193995" y="5725451"/>
            <a:ext cx="252049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193995" y="3831327"/>
            <a:ext cx="5043233" cy="1263486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5pPr marL="1828800" indent="0" algn="l">
              <a:buNone/>
              <a:defRPr/>
            </a:lvl5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1193995" y="1947332"/>
            <a:ext cx="5629585" cy="163251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3600" b="1"/>
            </a:lvl1pPr>
          </a:lstStyle>
          <a:p>
            <a:r>
              <a:rPr lang="de-DE"/>
              <a:t>Click to edit Master title style</a:t>
            </a:r>
            <a:endParaRPr lang="en-US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1193995" y="5291753"/>
            <a:ext cx="3558125" cy="385766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z="1200" dirty="0"/>
              <a:t>Name | 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710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1148963" y="4106943"/>
            <a:ext cx="562958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1148963" y="4848223"/>
            <a:ext cx="3558125" cy="367296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dirty="0"/>
              <a:t>Name | Location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48963" y="1971427"/>
            <a:ext cx="5629585" cy="1562562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3600" b="1"/>
            </a:lvl1pPr>
          </a:lstStyle>
          <a:p>
            <a:r>
              <a:rPr lang="de-DE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749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 userDrawn="1"/>
        </p:nvSpPr>
        <p:spPr>
          <a:xfrm rot="10800000">
            <a:off x="753795" y="2911285"/>
            <a:ext cx="994712" cy="1031058"/>
          </a:xfrm>
          <a:custGeom>
            <a:avLst/>
            <a:gdLst>
              <a:gd name="connsiteX0" fmla="*/ 0 w 1152627"/>
              <a:gd name="connsiteY0" fmla="*/ 1031058 h 1031058"/>
              <a:gd name="connsiteX1" fmla="*/ 1152627 w 1152627"/>
              <a:gd name="connsiteY1" fmla="*/ 1018484 h 1031058"/>
              <a:gd name="connsiteX2" fmla="*/ 1140053 w 1152627"/>
              <a:gd name="connsiteY2" fmla="*/ 0 h 1031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2627" h="1031058">
                <a:moveTo>
                  <a:pt x="0" y="1031058"/>
                </a:moveTo>
                <a:lnTo>
                  <a:pt x="1152627" y="1018484"/>
                </a:lnTo>
                <a:lnTo>
                  <a:pt x="1140053" y="0"/>
                </a:lnTo>
              </a:path>
            </a:pathLst>
          </a:custGeom>
          <a:ln w="111125" cap="flat" cmpd="sng">
            <a:solidFill>
              <a:srgbClr val="203150"/>
            </a:solidFill>
            <a:miter lim="800000"/>
            <a:head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5715667" cy="1443037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b="1" baseline="0">
                <a:latin typeface="+mj-lt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8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section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 userDrawn="1"/>
        </p:nvSpPr>
        <p:spPr>
          <a:xfrm rot="10800000">
            <a:off x="753795" y="2911285"/>
            <a:ext cx="994712" cy="1031058"/>
          </a:xfrm>
          <a:custGeom>
            <a:avLst/>
            <a:gdLst>
              <a:gd name="connsiteX0" fmla="*/ 0 w 1152627"/>
              <a:gd name="connsiteY0" fmla="*/ 1031058 h 1031058"/>
              <a:gd name="connsiteX1" fmla="*/ 1152627 w 1152627"/>
              <a:gd name="connsiteY1" fmla="*/ 1018484 h 1031058"/>
              <a:gd name="connsiteX2" fmla="*/ 1140053 w 1152627"/>
              <a:gd name="connsiteY2" fmla="*/ 0 h 1031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2627" h="1031058">
                <a:moveTo>
                  <a:pt x="0" y="1031058"/>
                </a:moveTo>
                <a:lnTo>
                  <a:pt x="1152627" y="1018484"/>
                </a:lnTo>
                <a:lnTo>
                  <a:pt x="1140053" y="0"/>
                </a:lnTo>
              </a:path>
            </a:pathLst>
          </a:custGeom>
          <a:ln w="111125" cap="flat" cmpd="sng">
            <a:solidFill>
              <a:srgbClr val="203150"/>
            </a:solidFill>
            <a:miter lim="800000"/>
            <a:head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251150" y="3947766"/>
            <a:ext cx="5715667" cy="1443037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b="1" baseline="0"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1251151" y="3348555"/>
            <a:ext cx="4865688" cy="541338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2400" b="1" baseline="0">
                <a:solidFill>
                  <a:srgbClr val="687097"/>
                </a:solidFill>
                <a:latin typeface="+mj-lt"/>
              </a:defRPr>
            </a:lvl1pPr>
          </a:lstStyle>
          <a:p>
            <a:pPr lvl="0"/>
            <a:r>
              <a:rPr lang="en-US" dirty="0">
                <a:latin typeface="+mj-lt"/>
              </a:rPr>
              <a:t>SECTION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118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 userDrawn="1"/>
        </p:nvSpPr>
        <p:spPr>
          <a:xfrm rot="10800000">
            <a:off x="726774" y="2927190"/>
            <a:ext cx="994712" cy="1031058"/>
          </a:xfrm>
          <a:custGeom>
            <a:avLst/>
            <a:gdLst>
              <a:gd name="connsiteX0" fmla="*/ 0 w 1152627"/>
              <a:gd name="connsiteY0" fmla="*/ 1031058 h 1031058"/>
              <a:gd name="connsiteX1" fmla="*/ 1152627 w 1152627"/>
              <a:gd name="connsiteY1" fmla="*/ 1018484 h 1031058"/>
              <a:gd name="connsiteX2" fmla="*/ 1140053 w 1152627"/>
              <a:gd name="connsiteY2" fmla="*/ 0 h 1031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2627" h="1031058">
                <a:moveTo>
                  <a:pt x="0" y="1031058"/>
                </a:moveTo>
                <a:lnTo>
                  <a:pt x="1152627" y="1018484"/>
                </a:lnTo>
                <a:lnTo>
                  <a:pt x="1140053" y="0"/>
                </a:lnTo>
              </a:path>
            </a:pathLst>
          </a:custGeom>
          <a:ln w="111125" cap="flat" cmpd="sng">
            <a:solidFill>
              <a:srgbClr val="203150"/>
            </a:solidFill>
            <a:miter lim="800000"/>
            <a:head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224129" y="3963671"/>
            <a:ext cx="5715667" cy="1443037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b="1" baseline="0"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1224130" y="3361790"/>
            <a:ext cx="4865688" cy="541338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2400" b="1" baseline="0">
                <a:solidFill>
                  <a:srgbClr val="687097"/>
                </a:solidFill>
                <a:latin typeface="+mj-lt"/>
              </a:defRPr>
            </a:lvl1pPr>
          </a:lstStyle>
          <a:p>
            <a:pPr lvl="0"/>
            <a:r>
              <a:rPr lang="en-US" dirty="0">
                <a:latin typeface="+mj-lt"/>
              </a:rPr>
              <a:t>SECTION #</a:t>
            </a:r>
            <a:endParaRPr lang="en-US" dirty="0"/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224129" y="5450287"/>
            <a:ext cx="5715667" cy="478998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2400" b="0" i="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53352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749493" y="1651000"/>
            <a:ext cx="7648382" cy="45942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aseline="0"/>
            </a:lvl1pPr>
          </a:lstStyle>
          <a:p>
            <a:pPr lvl="0"/>
            <a:r>
              <a:rPr lang="en-US" dirty="0"/>
              <a:t>Content here</a:t>
            </a:r>
          </a:p>
        </p:txBody>
      </p:sp>
    </p:spTree>
    <p:extLst>
      <p:ext uri="{BB962C8B-B14F-4D97-AF65-F5344CB8AC3E}">
        <p14:creationId xmlns:p14="http://schemas.microsoft.com/office/powerpoint/2010/main" val="1371542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49300" y="1668463"/>
            <a:ext cx="7648575" cy="4532312"/>
          </a:xfrm>
          <a:prstGeom prst="rect">
            <a:avLst/>
          </a:prstGeom>
        </p:spPr>
        <p:txBody>
          <a:bodyPr vert="horz"/>
          <a:lstStyle>
            <a:lvl1pPr marL="342900" indent="-342900">
              <a:buClr>
                <a:schemeClr val="tx2"/>
              </a:buClr>
              <a:buSzPct val="70000"/>
              <a:buFont typeface="Wingdings" charset="2"/>
              <a:buChar char="v"/>
              <a:defRPr sz="18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73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749493" y="1651000"/>
            <a:ext cx="7648382" cy="45942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aseline="0"/>
            </a:lvl1pPr>
          </a:lstStyle>
          <a:p>
            <a:pPr lvl="0"/>
            <a:r>
              <a:rPr lang="en-US" dirty="0"/>
              <a:t>Content here</a:t>
            </a:r>
          </a:p>
        </p:txBody>
      </p:sp>
    </p:spTree>
    <p:extLst>
      <p:ext uri="{BB962C8B-B14F-4D97-AF65-F5344CB8AC3E}">
        <p14:creationId xmlns:p14="http://schemas.microsoft.com/office/powerpoint/2010/main" val="2613965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image" Target="../media/image3.jp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1484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3970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81" r:id="rId4"/>
    <p:sldLayoutId id="2147483682" r:id="rId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118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80" r:id="rId10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7255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03001" y="2023824"/>
            <a:ext cx="7297457" cy="1582715"/>
          </a:xfrm>
        </p:spPr>
        <p:txBody>
          <a:bodyPr/>
          <a:lstStyle/>
          <a:p>
            <a:r>
              <a:rPr lang="es-PE" sz="3200" dirty="0"/>
              <a:t>Apoyo gubernamental</a:t>
            </a:r>
            <a:r>
              <a:rPr lang="en-US" sz="3200" dirty="0"/>
              <a:t> para el </a:t>
            </a:r>
            <a:r>
              <a:rPr lang="en-US" sz="3200" dirty="0" err="1"/>
              <a:t>desarrollo</a:t>
            </a:r>
            <a:r>
              <a:rPr lang="en-US" sz="3200" dirty="0"/>
              <a:t> de SPG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469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Lecciones</a:t>
            </a:r>
            <a:r>
              <a:rPr lang="en-US" dirty="0"/>
              <a:t> </a:t>
            </a:r>
            <a:r>
              <a:rPr lang="en-US" dirty="0" err="1"/>
              <a:t>aprendidas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5447A0-53F5-A642-8614-F3F890D89D6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9271" y="1058227"/>
            <a:ext cx="7952172" cy="5178966"/>
          </a:xfrm>
        </p:spPr>
        <p:txBody>
          <a:bodyPr/>
          <a:lstStyle/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s-PE" dirty="0"/>
              <a:t>El mayor riesgo de la participación del gobierno en los SPG es que resulte un enfoque vertical que contraste con la naturaleza participativa de los SPG.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PE" dirty="0">
                <a:sym typeface="Wingdings"/>
              </a:rPr>
              <a:t>Es posible mitigarlo a través de procesos de participación y delegando y confiando en las organizaciones de base </a:t>
            </a:r>
            <a:r>
              <a:rPr lang="es-PE" dirty="0"/>
              <a:t>. </a:t>
            </a:r>
            <a:endParaRPr lang="es-PE" sz="1800" dirty="0"/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s-PE" dirty="0"/>
              <a:t>El reconocimiento gubernamental oficial de los SPG a través de regulaciones a menudo terminan disminuyendo la flexibilidad y aumentando la formalidad en la forma de operación de los SPG.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PE" dirty="0">
                <a:sym typeface="Wingdings"/>
              </a:rPr>
              <a:t> </a:t>
            </a:r>
            <a:r>
              <a:rPr lang="es-PE" i="1" dirty="0">
                <a:sym typeface="Wingdings"/>
              </a:rPr>
              <a:t>Esto puede mitigarse</a:t>
            </a:r>
            <a:r>
              <a:rPr lang="es-PE" i="1" dirty="0"/>
              <a:t> a través del diálogo nacional y del uso de las recomendaciones y guías de política de IFOAM - OI.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s-PE" dirty="0"/>
              <a:t>Problema común son enfocarse mucho en las capacitaciones, la falta de compromiso (efectivo) con el mercado (sector privado), la falta de sostenibilidad depués del periodo del proyecto financiado.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PE" dirty="0">
                <a:sym typeface="Wingdings"/>
              </a:rPr>
              <a:t>Para mitigarlo deben de haber asociaciones y  y compromisos con los responsables del sector orgánico privado a nivel local para el manejo de proyectos de apoyo a SPGs</a:t>
            </a:r>
            <a:r>
              <a:rPr lang="es-PE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77718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¡</a:t>
            </a:r>
            <a:r>
              <a:rPr lang="en-US" dirty="0" err="1"/>
              <a:t>Muchas</a:t>
            </a:r>
            <a:r>
              <a:rPr lang="en-US" dirty="0"/>
              <a:t> gracias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atención</a:t>
            </a:r>
            <a:r>
              <a:rPr lang="en-US" dirty="0"/>
              <a:t>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1600" dirty="0" err="1"/>
              <a:t>Todas</a:t>
            </a:r>
            <a:r>
              <a:rPr lang="en-US" sz="1600" dirty="0"/>
              <a:t> las h</a:t>
            </a:r>
            <a:r>
              <a:rPr lang="en-US" sz="1600"/>
              <a:t>erramientas</a:t>
            </a:r>
            <a:r>
              <a:rPr lang="en-US" sz="1600" dirty="0"/>
              <a:t> de </a:t>
            </a:r>
            <a:r>
              <a:rPr lang="en-US" sz="1600" dirty="0" err="1"/>
              <a:t>política</a:t>
            </a:r>
            <a:r>
              <a:rPr lang="en-US" sz="1600" dirty="0"/>
              <a:t> se </a:t>
            </a:r>
            <a:r>
              <a:rPr lang="en-US" sz="1600" dirty="0" err="1"/>
              <a:t>encuentran</a:t>
            </a:r>
            <a:r>
              <a:rPr lang="en-US" sz="1600" dirty="0"/>
              <a:t> </a:t>
            </a:r>
            <a:r>
              <a:rPr lang="en-US" sz="1600" dirty="0" err="1"/>
              <a:t>disponibles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 www.ifoam.bio</a:t>
            </a:r>
          </a:p>
        </p:txBody>
      </p:sp>
    </p:spTree>
    <p:extLst>
      <p:ext uri="{BB962C8B-B14F-4D97-AF65-F5344CB8AC3E}">
        <p14:creationId xmlns:p14="http://schemas.microsoft.com/office/powerpoint/2010/main" val="3762500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7283250" cy="1443037"/>
          </a:xfrm>
        </p:spPr>
        <p:txBody>
          <a:bodyPr/>
          <a:lstStyle/>
          <a:p>
            <a:r>
              <a:rPr lang="en-US" sz="3000" dirty="0" err="1"/>
              <a:t>Justificación</a:t>
            </a:r>
            <a:r>
              <a:rPr lang="en-US" sz="3000" dirty="0"/>
              <a:t> </a:t>
            </a:r>
            <a:r>
              <a:rPr lang="en-US" sz="3000" dirty="0" err="1"/>
              <a:t>política</a:t>
            </a:r>
            <a:r>
              <a:rPr lang="en-US" sz="3000" dirty="0"/>
              <a:t> para el </a:t>
            </a:r>
            <a:r>
              <a:rPr lang="en-US" sz="3000" dirty="0" err="1"/>
              <a:t>apoyo</a:t>
            </a:r>
            <a:r>
              <a:rPr lang="en-US" sz="3000" dirty="0"/>
              <a:t> a </a:t>
            </a:r>
            <a:r>
              <a:rPr lang="en-US" sz="3000" dirty="0" err="1"/>
              <a:t>Sistemas</a:t>
            </a:r>
            <a:r>
              <a:rPr lang="en-US" sz="3000" dirty="0"/>
              <a:t> </a:t>
            </a:r>
            <a:r>
              <a:rPr lang="en-US" sz="3000" dirty="0" err="1"/>
              <a:t>Participativos</a:t>
            </a:r>
            <a:r>
              <a:rPr lang="en-US" sz="3000" dirty="0"/>
              <a:t> de Garantía (SPG)</a:t>
            </a:r>
          </a:p>
        </p:txBody>
      </p:sp>
    </p:spTree>
    <p:extLst>
      <p:ext uri="{BB962C8B-B14F-4D97-AF65-F5344CB8AC3E}">
        <p14:creationId xmlns:p14="http://schemas.microsoft.com/office/powerpoint/2010/main" val="4097715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492" y="243934"/>
            <a:ext cx="7823007" cy="1143000"/>
          </a:xfrm>
        </p:spPr>
        <p:txBody>
          <a:bodyPr/>
          <a:lstStyle/>
          <a:p>
            <a:r>
              <a:rPr lang="en-US" dirty="0"/>
              <a:t>¿Por 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apoyar</a:t>
            </a:r>
            <a:r>
              <a:rPr lang="en-US" dirty="0"/>
              <a:t> a los SPG?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5447A0-53F5-A642-8614-F3F890D89D6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82600" y="1547707"/>
            <a:ext cx="7962899" cy="4889500"/>
          </a:xfrm>
        </p:spPr>
        <p:txBody>
          <a:bodyPr/>
          <a:lstStyle/>
          <a:p>
            <a:pPr marL="342900" lvl="0" indent="-342900">
              <a:spcAft>
                <a:spcPts val="1200"/>
              </a:spcAft>
              <a:buFont typeface="Arial"/>
              <a:buChar char="•"/>
            </a:pPr>
            <a:r>
              <a:rPr lang="es-PE" sz="1900" dirty="0"/>
              <a:t>Los SPG ofrecen numerosos beneficios, incluyendo:</a:t>
            </a:r>
          </a:p>
          <a:p>
            <a:pPr marL="1085850" lvl="1" indent="-342900">
              <a:spcAft>
                <a:spcPts val="1200"/>
              </a:spcAft>
              <a:buFont typeface="Wingdings" charset="2"/>
              <a:buChar char="ü"/>
            </a:pPr>
            <a:r>
              <a:rPr lang="es-PE" sz="1800" dirty="0"/>
              <a:t>Mejor</a:t>
            </a:r>
            <a:r>
              <a:rPr lang="en-US" sz="1800" dirty="0"/>
              <a:t> acceso al mercado orgánico a través de un sistema de garantía para los productores a pequeña escala(más asequibles que la certificación por tercera parte),</a:t>
            </a:r>
          </a:p>
          <a:p>
            <a:pPr marL="1085850" lvl="1" indent="-342900">
              <a:spcAft>
                <a:spcPts val="1200"/>
              </a:spcAft>
              <a:buFont typeface="Wingdings" charset="2"/>
              <a:buChar char="ü"/>
            </a:pPr>
            <a:r>
              <a:rPr lang="es-PE" sz="1800" dirty="0"/>
              <a:t>Incremento en educación y conciencia entre los consumidores (al involucrarlos en los procesos de garantía)</a:t>
            </a:r>
          </a:p>
          <a:p>
            <a:pPr marL="1085850" lvl="1" indent="-342900">
              <a:spcAft>
                <a:spcPts val="1200"/>
              </a:spcAft>
              <a:buFont typeface="Wingdings" charset="2"/>
              <a:buChar char="ü"/>
            </a:pPr>
            <a:r>
              <a:rPr lang="es-PE" sz="1800" dirty="0"/>
              <a:t>Promoción de cadenas de distribución cortas y desarrollo del mercado local,  </a:t>
            </a:r>
          </a:p>
          <a:p>
            <a:pPr marL="1085850" lvl="1" indent="-342900">
              <a:spcAft>
                <a:spcPts val="2400"/>
              </a:spcAft>
              <a:buFont typeface="Wingdings" charset="2"/>
              <a:buChar char="ü"/>
            </a:pPr>
            <a:r>
              <a:rPr lang="es-PE" sz="1800" dirty="0"/>
              <a:t>Fortalecimiento de capacidades y empoderamiento del agricultor. 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s-PE" sz="1900" dirty="0"/>
              <a:t>El apoyo gubernamental en las etapas iniciales del desarrollo de los SPG es crucial para proveer recursos de inversión en fortalecimiento de capacidades y desarrollo organizacional. 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endParaRPr lang="en-US" sz="1900" dirty="0"/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endParaRPr lang="en-US" sz="1900" dirty="0"/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endParaRPr lang="en-US" sz="1900" dirty="0"/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endParaRPr lang="en-US" sz="1900" dirty="0"/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842979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7118150" cy="1443037"/>
          </a:xfrm>
        </p:spPr>
        <p:txBody>
          <a:bodyPr/>
          <a:lstStyle/>
          <a:p>
            <a:r>
              <a:rPr lang="en-US" dirty="0" err="1"/>
              <a:t>Posibles</a:t>
            </a:r>
            <a:r>
              <a:rPr lang="en-US" dirty="0"/>
              <a:t> </a:t>
            </a:r>
            <a:r>
              <a:rPr lang="en-US" dirty="0" err="1"/>
              <a:t>formas</a:t>
            </a:r>
            <a:r>
              <a:rPr lang="en-US" dirty="0"/>
              <a:t> de </a:t>
            </a:r>
            <a:r>
              <a:rPr lang="en-US" dirty="0" err="1"/>
              <a:t>apoyo</a:t>
            </a:r>
            <a:r>
              <a:rPr lang="en-US" dirty="0"/>
              <a:t> al </a:t>
            </a:r>
            <a:r>
              <a:rPr lang="en-US" dirty="0" err="1"/>
              <a:t>desarrollo</a:t>
            </a:r>
            <a:r>
              <a:rPr lang="en-US" dirty="0"/>
              <a:t> de </a:t>
            </a:r>
            <a:r>
              <a:rPr lang="en-US" dirty="0" err="1"/>
              <a:t>los</a:t>
            </a:r>
            <a:r>
              <a:rPr lang="en-US" dirty="0"/>
              <a:t> SPG</a:t>
            </a:r>
          </a:p>
        </p:txBody>
      </p:sp>
    </p:spTree>
    <p:extLst>
      <p:ext uri="{BB962C8B-B14F-4D97-AF65-F5344CB8AC3E}">
        <p14:creationId xmlns:p14="http://schemas.microsoft.com/office/powerpoint/2010/main" val="1381078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492" y="243934"/>
            <a:ext cx="8204008" cy="1143000"/>
          </a:xfrm>
        </p:spPr>
        <p:txBody>
          <a:bodyPr/>
          <a:lstStyle/>
          <a:p>
            <a:r>
              <a:rPr lang="en-US" dirty="0" err="1"/>
              <a:t>Formas</a:t>
            </a:r>
            <a:r>
              <a:rPr lang="en-US" dirty="0"/>
              <a:t> de </a:t>
            </a:r>
            <a:r>
              <a:rPr lang="en-US" dirty="0" err="1"/>
              <a:t>apoyo</a:t>
            </a:r>
            <a:r>
              <a:rPr lang="en-US" dirty="0"/>
              <a:t> a </a:t>
            </a:r>
            <a:r>
              <a:rPr lang="en-US" dirty="0" err="1"/>
              <a:t>los</a:t>
            </a:r>
            <a:r>
              <a:rPr lang="en-US" dirty="0"/>
              <a:t> SPG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33400" y="1574800"/>
            <a:ext cx="8168265" cy="4889500"/>
          </a:xfrm>
        </p:spPr>
        <p:txBody>
          <a:bodyPr/>
          <a:lstStyle/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r>
              <a:rPr lang="es-PE" sz="2000" dirty="0"/>
              <a:t>El marco regulatorio apropiado es muy importante: adapte los SPG en la regulación orgánica (Véase: Documento de políticas  de IFOAM – OI “Cómo los gobiernos pueden apoyar a los SPG”)</a:t>
            </a:r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r>
              <a:rPr lang="es-PE" sz="2000" dirty="0"/>
              <a:t>Financie proyectos que establezcan iniciativas de SPG (deben ser de al menos 3 años de duración)</a:t>
            </a:r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r>
              <a:rPr lang="es-PE" sz="2000" dirty="0"/>
              <a:t>Apoyo continuo: financiamiento parcial a las iniciativas de SPG existentes para cubrir gastos de capacitaciones a agricultores, reuniones de comitivas, desarrollo de estándares y manuales operativos, comunicaciones y redes de trabajo. </a:t>
            </a:r>
          </a:p>
        </p:txBody>
      </p:sp>
    </p:spTree>
    <p:extLst>
      <p:ext uri="{BB962C8B-B14F-4D97-AF65-F5344CB8AC3E}">
        <p14:creationId xmlns:p14="http://schemas.microsoft.com/office/powerpoint/2010/main" val="1715994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6585747" cy="1443037"/>
          </a:xfrm>
        </p:spPr>
        <p:txBody>
          <a:bodyPr/>
          <a:lstStyle/>
          <a:p>
            <a:r>
              <a:rPr lang="en-US" dirty="0" err="1"/>
              <a:t>Ejemplos</a:t>
            </a:r>
            <a:r>
              <a:rPr lang="en-US" dirty="0"/>
              <a:t> de </a:t>
            </a:r>
            <a:r>
              <a:rPr lang="en-US" dirty="0" err="1"/>
              <a:t>países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260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  <a:cs typeface="Arial"/>
              </a:rPr>
              <a:t>India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5447A0-53F5-A642-8614-F3F890D89D6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33400" y="1389905"/>
            <a:ext cx="8168265" cy="4889500"/>
          </a:xfrm>
        </p:spPr>
        <p:txBody>
          <a:bodyPr/>
          <a:lstStyle/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s-PE" sz="1900" dirty="0"/>
              <a:t>Las ONGs fueron pioneras en los SPG, llegando a 6.000 agricultores certificados en 2015 y consolidando un programa nacional de SPG: Consejo Orgánico de SPG.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s-PE" sz="1900" dirty="0"/>
              <a:t>Sin embargo, la demanda de los productores fue muy alta con respecto al rendimiento de las ONGs. El NCOF intervino para apoyar el crecimiento de los SPG y lanzar su propio programa de SPG en 2011. 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s-PE" sz="1900" dirty="0"/>
              <a:t>El programa de SPG del NCOF busca complementar el programa de SPG de las ONG, con la ventaja de que el gobierno asume los gastos de formación de redes institucionales, vigilancia y monitoreo, y gestión de datos. Las ONGs pueden participar y recibir subsidios para cubrir el trabajo de recopilación de datos y subirlos al sitio web de SPG. 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s-PE" sz="1900" dirty="0"/>
              <a:t>Debido al aumento de recursos, la red de SPG llegó a más de 130.000 productores para fines 2016. 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s-PE" sz="1900" dirty="0"/>
              <a:t>El gobierno también abrió tiendas y cafés SPG. 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endParaRPr lang="en-US" sz="1900" dirty="0"/>
          </a:p>
          <a:p>
            <a:pPr marL="1028700" lvl="1">
              <a:spcBef>
                <a:spcPts val="0"/>
              </a:spcBef>
              <a:spcAft>
                <a:spcPts val="1200"/>
              </a:spcAft>
              <a:buFontTx/>
              <a:buChar char="-"/>
            </a:pPr>
            <a:endParaRPr lang="en-US" sz="1900" dirty="0"/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957950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/>
                <a:cs typeface="Arial"/>
              </a:rPr>
              <a:t>Otros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ejemplos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5447A0-53F5-A642-8614-F3F890D89D6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89168" y="1236822"/>
            <a:ext cx="8168265" cy="5341479"/>
          </a:xfrm>
        </p:spPr>
        <p:txBody>
          <a:bodyPr/>
          <a:lstStyle/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Arial"/>
              <a:buChar char="•"/>
            </a:pPr>
            <a:r>
              <a:rPr lang="es-PE" sz="1900" dirty="0"/>
              <a:t>En Perú, varios gobiernos locales apoyan los SPG mediante su reconocimiento oficial a nivel local y apoyo a su implementación. </a:t>
            </a: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Arial"/>
              <a:buChar char="•"/>
            </a:pPr>
            <a:r>
              <a:rPr lang="es-PE" sz="1900" dirty="0"/>
              <a:t>La municipalidad de Bella Vista en Argentina es un actor clave en la ceración de los SPG locales. </a:t>
            </a: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Arial"/>
              <a:buChar char="•"/>
            </a:pPr>
            <a:r>
              <a:rPr lang="es-PE" sz="1900" dirty="0"/>
              <a:t>El gobierno de México apoyó con 82.000 euros en 2010 la red nacional de SPG para formar 20 iniciativas de SPG. </a:t>
            </a: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Arial"/>
              <a:buChar char="•"/>
            </a:pPr>
            <a:r>
              <a:rPr lang="es-PE" sz="1900" dirty="0"/>
              <a:t>En Costa Rica, el gobierno brindó apoyo técnico y financiero para la creación de iniciativas de SPG. </a:t>
            </a: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Arial"/>
              <a:buChar char="•"/>
            </a:pPr>
            <a:r>
              <a:rPr lang="es-PE" sz="1900" dirty="0"/>
              <a:t>Brasil: En 2016 se invirtieron 91.000 euros para el apoyo a  agricultores familiares y técnicos involucrados en iniciativas SPG. </a:t>
            </a: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Arial"/>
              <a:buChar char="•"/>
            </a:pPr>
            <a:r>
              <a:rPr lang="es-PE" sz="1900" dirty="0"/>
              <a:t>El gobierno central y local en Filipinas apoya a los SPG financiando operaciones iniciales, incluyendo capacitaciones, reuniones de comitivas y desarrollo de estándares y manuales operativos. </a:t>
            </a: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Arial"/>
              <a:buChar char="•"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561264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6585747" cy="1443037"/>
          </a:xfrm>
        </p:spPr>
        <p:txBody>
          <a:bodyPr/>
          <a:lstStyle/>
          <a:p>
            <a:r>
              <a:rPr lang="en-US" dirty="0" err="1"/>
              <a:t>Obstáculos</a:t>
            </a:r>
            <a:r>
              <a:rPr lang="en-US" dirty="0"/>
              <a:t> y </a:t>
            </a:r>
            <a:r>
              <a:rPr lang="en-US" dirty="0" err="1"/>
              <a:t>desafíos</a:t>
            </a:r>
            <a:r>
              <a:rPr lang="en-US" dirty="0"/>
              <a:t> de </a:t>
            </a:r>
            <a:r>
              <a:rPr lang="en-US" dirty="0" err="1"/>
              <a:t>estas</a:t>
            </a:r>
            <a:r>
              <a:rPr lang="en-US" dirty="0"/>
              <a:t> </a:t>
            </a:r>
            <a:r>
              <a:rPr lang="en-US" dirty="0" err="1"/>
              <a:t>formas</a:t>
            </a:r>
            <a:r>
              <a:rPr lang="en-US" dirty="0"/>
              <a:t> de </a:t>
            </a:r>
            <a:r>
              <a:rPr lang="en-US" dirty="0" err="1"/>
              <a:t>apoyo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47205"/>
      </p:ext>
    </p:extLst>
  </p:cSld>
  <p:clrMapOvr>
    <a:masterClrMapping/>
  </p:clrMapOvr>
</p:sld>
</file>

<file path=ppt/theme/theme1.xml><?xml version="1.0" encoding="utf-8"?>
<a:theme xmlns:a="http://schemas.openxmlformats.org/drawingml/2006/main" name="PolicyToolkit_PPT_4-3Ratio_TEMPLATE">
  <a:themeElements>
    <a:clrScheme name="Custom 2">
      <a:dk1>
        <a:srgbClr val="203150"/>
      </a:dk1>
      <a:lt1>
        <a:sysClr val="window" lastClr="FFFFFF"/>
      </a:lt1>
      <a:dk2>
        <a:srgbClr val="68709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ection Title">
  <a:themeElements>
    <a:clrScheme name="Custom 2">
      <a:dk1>
        <a:srgbClr val="203150"/>
      </a:dk1>
      <a:lt1>
        <a:sysClr val="window" lastClr="FFFFFF"/>
      </a:lt1>
      <a:dk2>
        <a:srgbClr val="68709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ontent">
  <a:themeElements>
    <a:clrScheme name="Custom 2">
      <a:dk1>
        <a:srgbClr val="203150"/>
      </a:dk1>
      <a:lt1>
        <a:sysClr val="window" lastClr="FFFFFF"/>
      </a:lt1>
      <a:dk2>
        <a:srgbClr val="68709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ank you slide">
  <a:themeElements>
    <a:clrScheme name="Custom 2">
      <a:dk1>
        <a:srgbClr val="203150"/>
      </a:dk1>
      <a:lt1>
        <a:sysClr val="window" lastClr="FFFFFF"/>
      </a:lt1>
      <a:dk2>
        <a:srgbClr val="68709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PolicyToolkit_PPT_4-3Ratio_TEMPLATE.potx</Template>
  <TotalTime>0</TotalTime>
  <Words>751</Words>
  <Application>Microsoft Office PowerPoint</Application>
  <PresentationFormat>Bildschirmpräsentation (4:3)</PresentationFormat>
  <Paragraphs>52</Paragraphs>
  <Slides>11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11</vt:i4>
      </vt:variant>
    </vt:vector>
  </HeadingPairs>
  <TitlesOfParts>
    <vt:vector size="19" baseType="lpstr">
      <vt:lpstr>Arial</vt:lpstr>
      <vt:lpstr>Calibri</vt:lpstr>
      <vt:lpstr>Century Gothic</vt:lpstr>
      <vt:lpstr>Wingdings</vt:lpstr>
      <vt:lpstr>PolicyToolkit_PPT_4-3Ratio_TEMPLATE</vt:lpstr>
      <vt:lpstr>Section Title</vt:lpstr>
      <vt:lpstr>Content</vt:lpstr>
      <vt:lpstr>Thank you slide</vt:lpstr>
      <vt:lpstr>Apoyo gubernamental para el desarrollo de SPG</vt:lpstr>
      <vt:lpstr>PowerPoint-Präsentation</vt:lpstr>
      <vt:lpstr>¿Por qué apoyar a los SPG?</vt:lpstr>
      <vt:lpstr>PowerPoint-Präsentation</vt:lpstr>
      <vt:lpstr>Formas de apoyo a los SPG</vt:lpstr>
      <vt:lpstr>PowerPoint-Präsentation</vt:lpstr>
      <vt:lpstr>India</vt:lpstr>
      <vt:lpstr>Otros ejemplos</vt:lpstr>
      <vt:lpstr>PowerPoint-Präsentation</vt:lpstr>
      <vt:lpstr>Lecciones aprendidas</vt:lpstr>
      <vt:lpstr>¡Muchas gracias por su atención!</vt:lpstr>
    </vt:vector>
  </TitlesOfParts>
  <Company>IFOAM e.V.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German</dc:creator>
  <cp:lastModifiedBy>Admin</cp:lastModifiedBy>
  <cp:revision>206</cp:revision>
  <dcterms:created xsi:type="dcterms:W3CDTF">2017-03-17T11:12:10Z</dcterms:created>
  <dcterms:modified xsi:type="dcterms:W3CDTF">2018-07-13T14:51:09Z</dcterms:modified>
</cp:coreProperties>
</file>