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  <p:sldMasterId id="2147483668" r:id="rId3"/>
    <p:sldMasterId id="2147483678" r:id="rId4"/>
  </p:sldMasterIdLst>
  <p:notesMasterIdLst>
    <p:notesMasterId r:id="rId17"/>
  </p:notesMasterIdLst>
  <p:sldIdLst>
    <p:sldId id="262" r:id="rId5"/>
    <p:sldId id="257" r:id="rId6"/>
    <p:sldId id="259" r:id="rId7"/>
    <p:sldId id="267" r:id="rId8"/>
    <p:sldId id="268" r:id="rId9"/>
    <p:sldId id="316" r:id="rId10"/>
    <p:sldId id="270" r:id="rId11"/>
    <p:sldId id="308" r:id="rId12"/>
    <p:sldId id="317" r:id="rId13"/>
    <p:sldId id="303" r:id="rId14"/>
    <p:sldId id="304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/>
    <p:restoredTop sz="79477" autoAdjust="0"/>
  </p:normalViewPr>
  <p:slideViewPr>
    <p:cSldViewPr snapToGrid="0" snapToObjects="1">
      <p:cViewPr>
        <p:scale>
          <a:sx n="100" d="100"/>
          <a:sy n="100" d="100"/>
        </p:scale>
        <p:origin x="2056" y="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50F56-056B-3D46-BB1E-09D00B7A7B0F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18986-2758-0148-8401-B030045C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9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Public interest: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are also many experts in the private sector but those might often have private interests at stake.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MoE</a:t>
            </a:r>
            <a:r>
              <a:rPr lang="en-US" dirty="0" smtClean="0"/>
              <a:t>: Ministry of Environment.</a:t>
            </a:r>
          </a:p>
          <a:p>
            <a:r>
              <a:rPr lang="en-US" dirty="0" smtClean="0"/>
              <a:t>FNAB: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Federation of Organic Agriculture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77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USDA: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United States Department of Agriculture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77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1293068" y="4696190"/>
            <a:ext cx="206641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203002" y="3749855"/>
            <a:ext cx="5043233" cy="477252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5pPr marL="1828800" indent="0" algn="l">
              <a:buNone/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203002" y="2023824"/>
            <a:ext cx="5629585" cy="158271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203002" y="5324748"/>
            <a:ext cx="3558125" cy="433699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Name |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43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9300" y="1668463"/>
            <a:ext cx="7648575" cy="4532312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tx2"/>
              </a:buClr>
              <a:buSzPct val="70000"/>
              <a:buFont typeface="Wingdings" charset="2"/>
              <a:buChar char="v"/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8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300" y="1724025"/>
            <a:ext cx="7648575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49300" y="5926138"/>
            <a:ext cx="7194550" cy="56038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r>
              <a:rPr lang="en-US" sz="1200" dirty="0" smtClean="0"/>
              <a:t>Caption / content here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70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300" y="1724025"/>
            <a:ext cx="2475614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3349428" y="1724025"/>
            <a:ext cx="5047681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46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299" y="1724025"/>
            <a:ext cx="5339437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194574" y="1724025"/>
            <a:ext cx="2202535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84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3057671" y="1724025"/>
            <a:ext cx="5339437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9493" y="1724025"/>
            <a:ext cx="2202535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887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299" y="1724025"/>
            <a:ext cx="3726981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9493" y="5914081"/>
            <a:ext cx="3726787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0" name="Media Placeholder 5"/>
          <p:cNvSpPr>
            <a:spLocks noGrp="1"/>
          </p:cNvSpPr>
          <p:nvPr>
            <p:ph type="media" sz="quarter" idx="13" hasCustomPrompt="1"/>
          </p:nvPr>
        </p:nvSpPr>
        <p:spPr>
          <a:xfrm>
            <a:off x="4670128" y="1724025"/>
            <a:ext cx="3726981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670128" y="5914081"/>
            <a:ext cx="3491767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63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749300" y="1618592"/>
            <a:ext cx="7648575" cy="4550434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5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9300" y="504253"/>
            <a:ext cx="3733206" cy="5042533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38148" y="504252"/>
            <a:ext cx="3758961" cy="2278479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38148" y="2952998"/>
            <a:ext cx="3758961" cy="2593788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49300" y="5702420"/>
            <a:ext cx="7647809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8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5715667" cy="144303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337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28418" y="1999697"/>
            <a:ext cx="5594586" cy="899847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 b="1" baseline="0"/>
            </a:lvl1pPr>
          </a:lstStyle>
          <a:p>
            <a:r>
              <a:rPr lang="en-GB" dirty="0" smtClean="0"/>
              <a:t>Add ‘thank you’ message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28419" y="2894402"/>
            <a:ext cx="6400800" cy="46242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err="1" smtClean="0"/>
              <a:t>email@email.com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28419" y="4720259"/>
            <a:ext cx="5427662" cy="471487"/>
          </a:xfrm>
          <a:prstGeom prst="rect">
            <a:avLst/>
          </a:prstGeom>
        </p:spPr>
        <p:txBody>
          <a:bodyPr vert="horz" anchor="ctr" anchorCtr="0"/>
          <a:lstStyle>
            <a:lvl1pPr marL="0" indent="0" algn="l">
              <a:buNone/>
              <a:defRPr sz="1200" baseline="0">
                <a:solidFill>
                  <a:schemeClr val="tx2"/>
                </a:solidFill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smtClean="0"/>
              <a:t>Name | Location</a:t>
            </a:r>
          </a:p>
        </p:txBody>
      </p:sp>
    </p:spTree>
    <p:extLst>
      <p:ext uri="{BB962C8B-B14F-4D97-AF65-F5344CB8AC3E}">
        <p14:creationId xmlns:p14="http://schemas.microsoft.com/office/powerpoint/2010/main" val="290958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vers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93995" y="3650157"/>
            <a:ext cx="562958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1193995" y="5725451"/>
            <a:ext cx="252049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193995" y="3831327"/>
            <a:ext cx="5043233" cy="126348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5pPr marL="1828800" indent="0" algn="l">
              <a:buNone/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193995" y="1947332"/>
            <a:ext cx="5629585" cy="163251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93995" y="5291753"/>
            <a:ext cx="3558125" cy="38576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Name |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48963" y="4106943"/>
            <a:ext cx="562958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48963" y="4848223"/>
            <a:ext cx="3558125" cy="36729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Name | Location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8963" y="1971427"/>
            <a:ext cx="5629585" cy="1562562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4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5715667" cy="144303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8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section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947766"/>
            <a:ext cx="5715667" cy="1443037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51151" y="3348555"/>
            <a:ext cx="4865688" cy="54133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1" baseline="0">
                <a:solidFill>
                  <a:srgbClr val="687097"/>
                </a:solidFill>
                <a:latin typeface="+mj-lt"/>
              </a:defRPr>
            </a:lvl1pPr>
          </a:lstStyle>
          <a:p>
            <a:pPr lvl="0"/>
            <a:r>
              <a:rPr lang="en-US" dirty="0" smtClean="0">
                <a:latin typeface="+mj-lt"/>
              </a:rPr>
              <a:t>SECTION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1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26774" y="2927190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24129" y="3963671"/>
            <a:ext cx="5715667" cy="1443037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24130" y="3361790"/>
            <a:ext cx="4865688" cy="54133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1" baseline="0">
                <a:solidFill>
                  <a:srgbClr val="687097"/>
                </a:solidFill>
                <a:latin typeface="+mj-lt"/>
              </a:defRPr>
            </a:lvl1pPr>
          </a:lstStyle>
          <a:p>
            <a:pPr lvl="0"/>
            <a:r>
              <a:rPr lang="en-US" dirty="0" smtClean="0">
                <a:latin typeface="+mj-lt"/>
              </a:rPr>
              <a:t>SECTION #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224129" y="5450287"/>
            <a:ext cx="5715667" cy="47899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0" i="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49493" y="1651000"/>
            <a:ext cx="7648382" cy="45942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 smtClean="0"/>
              <a:t>Content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42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9300" y="1668463"/>
            <a:ext cx="7648575" cy="4532312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tx2"/>
              </a:buClr>
              <a:buSzPct val="70000"/>
              <a:buFont typeface="Wingdings" charset="2"/>
              <a:buChar char="v"/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31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49493" y="1651000"/>
            <a:ext cx="7648382" cy="45942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 smtClean="0"/>
              <a:t>Content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65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7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theme" Target="../theme/theme3.xml"/><Relationship Id="rId1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theme" Target="../theme/theme4.xml"/><Relationship Id="rId3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48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97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81" r:id="rId4"/>
    <p:sldLayoutId id="2147483682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118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25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03001" y="2023824"/>
            <a:ext cx="7297457" cy="1582715"/>
          </a:xfrm>
        </p:spPr>
        <p:txBody>
          <a:bodyPr/>
          <a:lstStyle/>
          <a:p>
            <a:r>
              <a:rPr lang="en-US" sz="3200" dirty="0" smtClean="0"/>
              <a:t>Building organic expertise within the public sector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6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6585747" cy="1443037"/>
          </a:xfrm>
        </p:spPr>
        <p:txBody>
          <a:bodyPr/>
          <a:lstStyle/>
          <a:p>
            <a:r>
              <a:rPr lang="en-US" dirty="0" smtClean="0"/>
              <a:t>Pitfalls and challenges of this form of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993" y="1478468"/>
            <a:ext cx="7952172" cy="5178966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dirty="0" smtClean="0"/>
              <a:t>With increased competence comes the risk </a:t>
            </a:r>
            <a:r>
              <a:rPr lang="en-US" dirty="0"/>
              <a:t>for the </a:t>
            </a:r>
            <a:r>
              <a:rPr lang="en-US" dirty="0" smtClean="0"/>
              <a:t>competent authority </a:t>
            </a:r>
            <a:r>
              <a:rPr lang="en-US" dirty="0"/>
              <a:t>to think it represents or fully understands the interests of the organic </a:t>
            </a:r>
            <a:r>
              <a:rPr lang="en-US" dirty="0" smtClean="0"/>
              <a:t>sector. </a:t>
            </a:r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dirty="0" smtClean="0"/>
              <a:t>Crucial to recognize </a:t>
            </a:r>
            <a:r>
              <a:rPr lang="en-US" dirty="0"/>
              <a:t>the need for broad consultations and for public-private partnerships in policy </a:t>
            </a:r>
            <a:r>
              <a:rPr lang="en-US" dirty="0" smtClean="0"/>
              <a:t>making and implementation. </a:t>
            </a:r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dirty="0"/>
              <a:t>I</a:t>
            </a:r>
            <a:r>
              <a:rPr lang="en-US" dirty="0" smtClean="0"/>
              <a:t>ntegrate organic </a:t>
            </a:r>
            <a:r>
              <a:rPr lang="en-US" dirty="0"/>
              <a:t>experts from the private sector in </a:t>
            </a:r>
            <a:r>
              <a:rPr lang="en-US" dirty="0" smtClean="0"/>
              <a:t>governmental working </a:t>
            </a:r>
            <a:r>
              <a:rPr lang="en-US" dirty="0"/>
              <a:t>groups </a:t>
            </a:r>
            <a:r>
              <a:rPr lang="en-US" dirty="0" smtClean="0"/>
              <a:t>and delegations </a:t>
            </a:r>
            <a:r>
              <a:rPr lang="en-US" dirty="0"/>
              <a:t>to </a:t>
            </a:r>
            <a:r>
              <a:rPr lang="en-US"/>
              <a:t>international </a:t>
            </a:r>
            <a:r>
              <a:rPr lang="en-US" smtClean="0"/>
              <a:t>meetings.</a:t>
            </a:r>
            <a:endParaRPr lang="en-US" dirty="0" smtClean="0"/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dirty="0"/>
              <a:t>M</a:t>
            </a:r>
            <a:r>
              <a:rPr lang="en-US" dirty="0" smtClean="0"/>
              <a:t>andate </a:t>
            </a:r>
            <a:r>
              <a:rPr lang="en-US" dirty="0"/>
              <a:t>for an organic unit should be clear enough and have the backing from the higher level, to </a:t>
            </a:r>
            <a:r>
              <a:rPr lang="en-US" dirty="0" smtClean="0"/>
              <a:t>limit risks of internal politics affecting the mandate.</a:t>
            </a:r>
            <a:endParaRPr lang="en-US" dirty="0" smtClean="0">
              <a:sym typeface="Wingdings"/>
            </a:endParaRPr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dirty="0" smtClean="0"/>
              <a:t>If </a:t>
            </a:r>
            <a:r>
              <a:rPr lang="en-US" dirty="0"/>
              <a:t>rotation of </a:t>
            </a:r>
            <a:r>
              <a:rPr lang="en-US" dirty="0" smtClean="0"/>
              <a:t>staff is high (e.g. every time the </a:t>
            </a:r>
            <a:r>
              <a:rPr lang="en-US" dirty="0"/>
              <a:t>administration is </a:t>
            </a:r>
            <a:r>
              <a:rPr lang="en-US" dirty="0" smtClean="0"/>
              <a:t>changed), expertise will be lost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creation </a:t>
            </a:r>
            <a:r>
              <a:rPr lang="en-US" dirty="0"/>
              <a:t>of a special agency, separate from the ministry, can be a </a:t>
            </a:r>
            <a:r>
              <a:rPr lang="en-US" dirty="0" smtClean="0"/>
              <a:t>solution for continuity.</a:t>
            </a:r>
            <a:endParaRPr lang="en-US" sz="1800" dirty="0" smtClean="0"/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77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600" dirty="0" smtClean="0"/>
              <a:t>Complete policy toolkit available at </a:t>
            </a:r>
            <a:r>
              <a:rPr lang="en-US" sz="1600" dirty="0" err="1" smtClean="0"/>
              <a:t>www.ifoam.bio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625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7283250" cy="1443037"/>
          </a:xfrm>
        </p:spPr>
        <p:txBody>
          <a:bodyPr/>
          <a:lstStyle/>
          <a:p>
            <a:r>
              <a:rPr lang="en-US" sz="3000" dirty="0" smtClean="0"/>
              <a:t>Political justification for building organic expertise within the public sector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9771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7823007" cy="1143000"/>
          </a:xfrm>
        </p:spPr>
        <p:txBody>
          <a:bodyPr/>
          <a:lstStyle/>
          <a:p>
            <a:r>
              <a:rPr lang="en-US" dirty="0" smtClean="0"/>
              <a:t>The need for organic expertise within the public sector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74286" y="1437687"/>
            <a:ext cx="7962899" cy="4889500"/>
          </a:xfrm>
        </p:spPr>
        <p:txBody>
          <a:bodyPr/>
          <a:lstStyle/>
          <a:p>
            <a:pPr marL="342900" lvl="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Appointment of a “competent authority</a:t>
            </a:r>
            <a:r>
              <a:rPr lang="en-US" dirty="0" smtClean="0"/>
              <a:t>” (CA) </a:t>
            </a:r>
            <a:r>
              <a:rPr lang="en-US" dirty="0" smtClean="0"/>
              <a:t>for </a:t>
            </a:r>
            <a:r>
              <a:rPr lang="en-US" dirty="0" smtClean="0"/>
              <a:t>Organic Agriculture (OA): </a:t>
            </a:r>
            <a:r>
              <a:rPr lang="en-US" dirty="0" smtClean="0"/>
              <a:t>needs to be staffed with people knowledgeable in OA, or train existing staff.</a:t>
            </a:r>
          </a:p>
          <a:p>
            <a:pPr marL="342900" lvl="0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G</a:t>
            </a:r>
            <a:r>
              <a:rPr lang="en-US" dirty="0" smtClean="0"/>
              <a:t>overnment staff preparing policies to support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dirty="0" smtClean="0"/>
              <a:t>regulate OA </a:t>
            </a:r>
            <a:r>
              <a:rPr lang="en-US" dirty="0" smtClean="0"/>
              <a:t>must have a good understanding of OA.</a:t>
            </a:r>
          </a:p>
          <a:p>
            <a:pPr marL="342900" lvl="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Create </a:t>
            </a:r>
            <a:r>
              <a:rPr lang="en-US" dirty="0"/>
              <a:t>specific organic expertise within a public </a:t>
            </a:r>
            <a:r>
              <a:rPr lang="en-US" dirty="0" smtClean="0"/>
              <a:t>or </a:t>
            </a:r>
            <a:r>
              <a:rPr lang="en-US" dirty="0" smtClean="0"/>
              <a:t>semi</a:t>
            </a:r>
            <a:r>
              <a:rPr lang="en-US" dirty="0"/>
              <a:t>-</a:t>
            </a:r>
            <a:r>
              <a:rPr lang="en-US" dirty="0" smtClean="0"/>
              <a:t>public institution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can </a:t>
            </a:r>
            <a:r>
              <a:rPr lang="en-US" dirty="0"/>
              <a:t>serve as the go-to institution for all </a:t>
            </a:r>
            <a:r>
              <a:rPr lang="en-US" dirty="0" smtClean="0"/>
              <a:t>matters </a:t>
            </a:r>
            <a:r>
              <a:rPr lang="en-US" dirty="0"/>
              <a:t>organic and coordinate between ministries and </a:t>
            </a:r>
            <a:r>
              <a:rPr lang="en-US" dirty="0" smtClean="0"/>
              <a:t>agencies. </a:t>
            </a:r>
          </a:p>
          <a:p>
            <a:pPr marL="342900" lvl="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CA can </a:t>
            </a:r>
            <a:r>
              <a:rPr lang="en-US" dirty="0"/>
              <a:t>produce statistics, resources for the sector, policy recommendations</a:t>
            </a:r>
            <a:r>
              <a:rPr lang="en-US" dirty="0" smtClean="0"/>
              <a:t>, etc.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Can fulfill the role of public </a:t>
            </a:r>
            <a:r>
              <a:rPr lang="en-US" dirty="0"/>
              <a:t>facilitator and knowledge hub for OA and ensure that government decisions are informed by organic experts working for the public interest. 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A </a:t>
            </a:r>
            <a:r>
              <a:rPr lang="en-US" dirty="0"/>
              <a:t>public institution specialized in </a:t>
            </a:r>
            <a:r>
              <a:rPr lang="en-US" dirty="0" smtClean="0"/>
              <a:t>OA can </a:t>
            </a:r>
            <a:r>
              <a:rPr lang="en-US" dirty="0"/>
              <a:t>retain knowledge and carry out activities over many </a:t>
            </a:r>
            <a:r>
              <a:rPr lang="en-US" dirty="0" smtClean="0"/>
              <a:t>years with permanent </a:t>
            </a:r>
            <a:r>
              <a:rPr lang="en-US" dirty="0"/>
              <a:t>funding</a:t>
            </a:r>
            <a:r>
              <a:rPr lang="en-US" dirty="0" smtClean="0"/>
              <a:t>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endParaRPr lang="en-US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9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7118150" cy="1443037"/>
          </a:xfrm>
        </p:spPr>
        <p:txBody>
          <a:bodyPr/>
          <a:lstStyle/>
          <a:p>
            <a:r>
              <a:rPr lang="en-US" dirty="0" smtClean="0"/>
              <a:t>Possible ways to build organic expertise within the public sector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8204008" cy="1143000"/>
          </a:xfrm>
        </p:spPr>
        <p:txBody>
          <a:bodyPr/>
          <a:lstStyle/>
          <a:p>
            <a:r>
              <a:rPr lang="en-US" dirty="0" smtClean="0"/>
              <a:t>Build capacities on OA (1)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574800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2000" dirty="0"/>
              <a:t>B</a:t>
            </a:r>
            <a:r>
              <a:rPr lang="en-US" sz="2000" dirty="0" smtClean="0"/>
              <a:t>roadly </a:t>
            </a:r>
            <a:r>
              <a:rPr lang="en-US" sz="2000" dirty="0"/>
              <a:t>increase </a:t>
            </a:r>
            <a:r>
              <a:rPr lang="en-US" sz="2000" dirty="0" smtClean="0"/>
              <a:t>OA literacy </a:t>
            </a:r>
            <a:r>
              <a:rPr lang="en-US" sz="2000" dirty="0"/>
              <a:t>throughout </a:t>
            </a:r>
            <a:r>
              <a:rPr lang="en-US" sz="2000" dirty="0" smtClean="0"/>
              <a:t>its personnel in relevant ministries &amp; institutions AND/OR get a few organic experts in key positions (e.g. in the organic </a:t>
            </a:r>
            <a:r>
              <a:rPr lang="en-US" sz="2000" dirty="0" smtClean="0"/>
              <a:t>CA).</a:t>
            </a:r>
            <a:endParaRPr lang="en-US" sz="2000" dirty="0" smtClean="0"/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2000" dirty="0" smtClean="0"/>
              <a:t>Several formats: </a:t>
            </a:r>
            <a:r>
              <a:rPr lang="en-US" sz="2000" dirty="0"/>
              <a:t>in-person </a:t>
            </a:r>
            <a:r>
              <a:rPr lang="en-US" sz="2000" dirty="0" smtClean="0"/>
              <a:t>courses, workshops </a:t>
            </a:r>
            <a:r>
              <a:rPr lang="en-US" sz="2000" dirty="0"/>
              <a:t>for </a:t>
            </a:r>
            <a:r>
              <a:rPr lang="en-US" sz="2000" dirty="0" smtClean="0"/>
              <a:t>staff, online learning, sending staff to attend international organic courses (e.g. IFOAM Academy </a:t>
            </a:r>
            <a:r>
              <a:rPr lang="en-US" sz="2000" i="1" dirty="0" smtClean="0"/>
              <a:t>Organic Leadership Courses</a:t>
            </a:r>
            <a:r>
              <a:rPr lang="en-US" sz="2000" dirty="0" smtClean="0"/>
              <a:t>).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2000" dirty="0" smtClean="0"/>
              <a:t>Training </a:t>
            </a:r>
            <a:r>
              <a:rPr lang="en-US" sz="2000" dirty="0"/>
              <a:t>programs can be part of an arrangement with an international development agency or intergovernmental cooperation project.  </a:t>
            </a:r>
          </a:p>
        </p:txBody>
      </p:sp>
    </p:spTree>
    <p:extLst>
      <p:ext uri="{BB962C8B-B14F-4D97-AF65-F5344CB8AC3E}">
        <p14:creationId xmlns:p14="http://schemas.microsoft.com/office/powerpoint/2010/main" val="171599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8204008" cy="1143000"/>
          </a:xfrm>
        </p:spPr>
        <p:txBody>
          <a:bodyPr/>
          <a:lstStyle/>
          <a:p>
            <a:r>
              <a:rPr lang="en-US" dirty="0" smtClean="0"/>
              <a:t>Build capacities on OA (2)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574800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3600"/>
              </a:spcAft>
              <a:buFont typeface="Arial"/>
              <a:buChar char="•"/>
            </a:pPr>
            <a:r>
              <a:rPr lang="en-US" sz="2000" dirty="0" smtClean="0"/>
              <a:t>Hiring organic experts to take on key positions</a:t>
            </a:r>
          </a:p>
          <a:p>
            <a:pPr marL="342900" indent="-342900">
              <a:spcBef>
                <a:spcPts val="0"/>
              </a:spcBef>
              <a:spcAft>
                <a:spcPts val="3600"/>
              </a:spcAft>
              <a:buFont typeface="Arial"/>
              <a:buChar char="•"/>
            </a:pPr>
            <a:r>
              <a:rPr lang="en-US" sz="1900" dirty="0" smtClean="0"/>
              <a:t>Dedicated unit within the </a:t>
            </a:r>
            <a:r>
              <a:rPr lang="en-US" sz="1900" dirty="0" smtClean="0"/>
              <a:t>Ministry of Agriculture, </a:t>
            </a:r>
            <a:r>
              <a:rPr lang="en-US" sz="1900" dirty="0" smtClean="0"/>
              <a:t>or specialized separate agency (e.g. Agence </a:t>
            </a:r>
            <a:r>
              <a:rPr lang="en-US" sz="1900" dirty="0" smtClean="0"/>
              <a:t>Bio, France)</a:t>
            </a: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3600"/>
              </a:spcAft>
              <a:buFont typeface="Arial"/>
              <a:buChar char="•"/>
            </a:pPr>
            <a:r>
              <a:rPr lang="en-US" sz="2000" dirty="0" smtClean="0"/>
              <a:t>Take </a:t>
            </a:r>
            <a:r>
              <a:rPr lang="en-US" sz="2000" dirty="0"/>
              <a:t>advice on organic policy matters from national or international experts </a:t>
            </a:r>
            <a:r>
              <a:rPr lang="en-US" sz="2000" dirty="0" smtClean="0"/>
              <a:t>(e.g. </a:t>
            </a:r>
            <a:r>
              <a:rPr lang="en-US" sz="2000" dirty="0" smtClean="0"/>
              <a:t>IFOAM-Organics International): </a:t>
            </a:r>
            <a:r>
              <a:rPr lang="en-US" sz="2000" dirty="0" smtClean="0"/>
              <a:t>consultations whereby the expert works </a:t>
            </a:r>
            <a:r>
              <a:rPr lang="en-US" sz="2000" dirty="0"/>
              <a:t>together with the government personnel on a given </a:t>
            </a:r>
            <a:r>
              <a:rPr lang="en-US" sz="2000" dirty="0" smtClean="0"/>
              <a:t>policy task – on </a:t>
            </a:r>
            <a:r>
              <a:rPr lang="en-US" sz="2000" dirty="0"/>
              <a:t>the </a:t>
            </a:r>
            <a:r>
              <a:rPr lang="en-US" sz="2000" dirty="0" smtClean="0"/>
              <a:t>job capacity building.</a:t>
            </a:r>
            <a:endParaRPr lang="en-US" sz="2000" dirty="0"/>
          </a:p>
          <a:p>
            <a:pPr marL="342900" indent="-342900">
              <a:spcBef>
                <a:spcPts val="0"/>
              </a:spcBef>
              <a:spcAft>
                <a:spcPts val="3600"/>
              </a:spcAft>
              <a:buFont typeface="Arial"/>
              <a:buChar char="•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36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2401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6585747" cy="1443037"/>
          </a:xfrm>
        </p:spPr>
        <p:txBody>
          <a:bodyPr/>
          <a:lstStyle/>
          <a:p>
            <a:r>
              <a:rPr lang="en-US" dirty="0" smtClean="0"/>
              <a:t>Country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2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France: </a:t>
            </a:r>
            <a:r>
              <a:rPr lang="en-US" dirty="0" err="1" smtClean="0">
                <a:latin typeface="Arial"/>
                <a:cs typeface="Arial"/>
              </a:rPr>
              <a:t>Agence</a:t>
            </a:r>
            <a:r>
              <a:rPr lang="en-US" dirty="0" smtClean="0">
                <a:latin typeface="Arial"/>
                <a:cs typeface="Arial"/>
              </a:rPr>
              <a:t> Bio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574800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1900" dirty="0"/>
              <a:t>S</a:t>
            </a:r>
            <a:r>
              <a:rPr lang="en-US" sz="1900" dirty="0" smtClean="0"/>
              <a:t>ections &amp; task </a:t>
            </a:r>
            <a:r>
              <a:rPr lang="en-US" sz="1900" dirty="0"/>
              <a:t>forces within the </a:t>
            </a:r>
            <a:r>
              <a:rPr lang="en-US" sz="1900" dirty="0" smtClean="0"/>
              <a:t>Ministry of Agriculture </a:t>
            </a:r>
            <a:r>
              <a:rPr lang="en-US" sz="1900" dirty="0" smtClean="0"/>
              <a:t>and the </a:t>
            </a:r>
            <a:r>
              <a:rPr lang="en-US" sz="1900" dirty="0" err="1" smtClean="0"/>
              <a:t>MoE</a:t>
            </a:r>
            <a:r>
              <a:rPr lang="en-US" sz="1900" dirty="0" smtClean="0"/>
              <a:t>. Additionally, government created in 2001 </a:t>
            </a:r>
            <a:r>
              <a:rPr lang="en-US" sz="1900" dirty="0" err="1" smtClean="0"/>
              <a:t>Agence</a:t>
            </a:r>
            <a:r>
              <a:rPr lang="en-US" sz="1900" dirty="0" smtClean="0"/>
              <a:t> Bio - the </a:t>
            </a:r>
            <a:r>
              <a:rPr lang="en-US" sz="1900" dirty="0"/>
              <a:t>French Agency for the development and promotion </a:t>
            </a:r>
            <a:r>
              <a:rPr lang="en-US" sz="1900" dirty="0" smtClean="0"/>
              <a:t>of OA. 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1900" dirty="0"/>
              <a:t>N</a:t>
            </a:r>
            <a:r>
              <a:rPr lang="en-US" sz="1900" dirty="0" smtClean="0"/>
              <a:t>on</a:t>
            </a:r>
            <a:r>
              <a:rPr lang="en-US" sz="1900" dirty="0"/>
              <a:t>-profit </a:t>
            </a:r>
            <a:r>
              <a:rPr lang="en-US" sz="1900" dirty="0" smtClean="0"/>
              <a:t>institution </a:t>
            </a:r>
            <a:r>
              <a:rPr lang="en-US" sz="1900" dirty="0"/>
              <a:t>that </a:t>
            </a:r>
            <a:r>
              <a:rPr lang="en-US" sz="1900" dirty="0" smtClean="0"/>
              <a:t>includes </a:t>
            </a:r>
            <a:r>
              <a:rPr lang="en-US" sz="1900" dirty="0"/>
              <a:t>both public and private member </a:t>
            </a:r>
            <a:r>
              <a:rPr lang="en-US" sz="1900" dirty="0" smtClean="0"/>
              <a:t>organizations. Public members are various ministries. Private members are agricultural organizations including FNAB.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1900" dirty="0" err="1" smtClean="0"/>
              <a:t>Agence</a:t>
            </a:r>
            <a:r>
              <a:rPr lang="en-US" sz="1900" dirty="0" smtClean="0"/>
              <a:t> Bio has 15 permanent employees and receives regular government funding. Its missions include promoting OA, monitoring the sector (statistics), supporting joint planning, administer some of the OA support scheme.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1900" dirty="0"/>
              <a:t>P</a:t>
            </a:r>
            <a:r>
              <a:rPr lang="en-US" sz="1900" dirty="0" smtClean="0"/>
              <a:t>ublic</a:t>
            </a:r>
            <a:r>
              <a:rPr lang="en-US" sz="1900" dirty="0"/>
              <a:t>-private co-management </a:t>
            </a:r>
            <a:r>
              <a:rPr lang="en-US" sz="1900" dirty="0"/>
              <a:t>=</a:t>
            </a:r>
            <a:r>
              <a:rPr lang="en-US" sz="1900" dirty="0" smtClean="0"/>
              <a:t> </a:t>
            </a:r>
            <a:r>
              <a:rPr lang="en-US" sz="1900" dirty="0" smtClean="0"/>
              <a:t>ensures continuity</a:t>
            </a:r>
            <a:r>
              <a:rPr lang="en-US" sz="1900" dirty="0"/>
              <a:t>, specialization and independence </a:t>
            </a:r>
            <a:r>
              <a:rPr lang="en-US" sz="1900" dirty="0" smtClean="0"/>
              <a:t>in support to the OA sector</a:t>
            </a:r>
            <a:r>
              <a:rPr lang="en-US" sz="1900" dirty="0"/>
              <a:t>. </a:t>
            </a: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 smtClean="0"/>
          </a:p>
          <a:p>
            <a:pPr marL="1028700" lvl="1">
              <a:spcBef>
                <a:spcPts val="0"/>
              </a:spcBef>
              <a:spcAft>
                <a:spcPts val="3000"/>
              </a:spcAft>
              <a:buFontTx/>
              <a:buChar char="-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95795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Other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574800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1900" b="1" dirty="0" smtClean="0"/>
              <a:t>USA</a:t>
            </a:r>
            <a:r>
              <a:rPr lang="en-US" sz="1900" dirty="0" smtClean="0"/>
              <a:t>: USDA </a:t>
            </a:r>
            <a:r>
              <a:rPr lang="en-US" sz="1900" dirty="0" smtClean="0"/>
              <a:t>organic literacy initiative: </a:t>
            </a:r>
            <a:r>
              <a:rPr lang="en-US" sz="1900" dirty="0"/>
              <a:t>to educate USDA staff, especially field offices, extension agencies and other field-based service providers about </a:t>
            </a:r>
            <a:r>
              <a:rPr lang="en-US" sz="1900" dirty="0" smtClean="0"/>
              <a:t>OA. &gt;</a:t>
            </a:r>
            <a:r>
              <a:rPr lang="en-US" sz="2000" dirty="0" smtClean="0"/>
              <a:t>1,200 employees took the online training.</a:t>
            </a:r>
            <a:endParaRPr lang="en-US" sz="1900" dirty="0"/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1900" b="1" dirty="0" smtClean="0"/>
              <a:t>Tunisia</a:t>
            </a:r>
            <a:r>
              <a:rPr lang="en-US" sz="1900" dirty="0" smtClean="0"/>
              <a:t> created 4 specialized organic </a:t>
            </a:r>
            <a:r>
              <a:rPr lang="en-US" sz="1900" dirty="0"/>
              <a:t>central and regional level administrative government agencies and technical </a:t>
            </a:r>
            <a:r>
              <a:rPr lang="en-US" sz="1900" dirty="0" smtClean="0"/>
              <a:t>institutions.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1900" b="1" dirty="0" smtClean="0"/>
              <a:t>Turkey</a:t>
            </a:r>
            <a:r>
              <a:rPr lang="en-US" sz="1900" dirty="0" smtClean="0"/>
              <a:t> built capacity in OA within competent authorities &amp; government organic consultants through a </a:t>
            </a:r>
            <a:r>
              <a:rPr lang="en-US" sz="1900" dirty="0"/>
              <a:t>bilateral technical cooperation project with </a:t>
            </a:r>
            <a:r>
              <a:rPr lang="en-US" sz="1900" dirty="0" smtClean="0"/>
              <a:t>Germany.</a:t>
            </a:r>
            <a:endParaRPr lang="en-US" sz="1900" dirty="0"/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sz="1900" b="1" dirty="0" smtClean="0"/>
              <a:t>Mexico</a:t>
            </a:r>
            <a:r>
              <a:rPr lang="en-US" sz="1900" dirty="0" smtClean="0"/>
              <a:t> </a:t>
            </a:r>
            <a:r>
              <a:rPr lang="en-US" sz="1900" dirty="0"/>
              <a:t>invested EUR 27,000 in the year 2009 for capacity building of government staff on </a:t>
            </a:r>
            <a:r>
              <a:rPr lang="en-US" sz="1900" dirty="0" smtClean="0"/>
              <a:t>OA.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56126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licyToolkit_PPT_4-3Ratio_TEMPLAT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ection Titl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ntent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ank you slid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PolicyToolkit_PPT_4-3Ratio_TEMPLATE.potx</Template>
  <TotalTime>1785</TotalTime>
  <Words>738</Words>
  <Application>Microsoft Macintosh PowerPoint</Application>
  <PresentationFormat>On-screen Show (4:3)</PresentationFormat>
  <Paragraphs>59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Calibri</vt:lpstr>
      <vt:lpstr>Century Gothic</vt:lpstr>
      <vt:lpstr>Wingdings</vt:lpstr>
      <vt:lpstr>Arial</vt:lpstr>
      <vt:lpstr>PolicyToolkit_PPT_4-3Ratio_TEMPLATE</vt:lpstr>
      <vt:lpstr>Section Title</vt:lpstr>
      <vt:lpstr>Content</vt:lpstr>
      <vt:lpstr>Thank you slide</vt:lpstr>
      <vt:lpstr>Building organic expertise within the public sector</vt:lpstr>
      <vt:lpstr>PowerPoint Presentation</vt:lpstr>
      <vt:lpstr>The need for organic expertise within the public sector</vt:lpstr>
      <vt:lpstr>PowerPoint Presentation</vt:lpstr>
      <vt:lpstr>Build capacities on OA (1)</vt:lpstr>
      <vt:lpstr>Build capacities on OA (2)</vt:lpstr>
      <vt:lpstr>PowerPoint Presentation</vt:lpstr>
      <vt:lpstr>France: Agence Bio</vt:lpstr>
      <vt:lpstr>Other examples</vt:lpstr>
      <vt:lpstr>PowerPoint Presentation</vt:lpstr>
      <vt:lpstr>Lessons learned</vt:lpstr>
      <vt:lpstr>Thank you for your attention!</vt:lpstr>
    </vt:vector>
  </TitlesOfParts>
  <Company>IFOAM e.V.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German</dc:creator>
  <cp:lastModifiedBy>Microsoft Office User</cp:lastModifiedBy>
  <cp:revision>174</cp:revision>
  <dcterms:created xsi:type="dcterms:W3CDTF">2017-03-17T11:12:10Z</dcterms:created>
  <dcterms:modified xsi:type="dcterms:W3CDTF">2017-09-12T15:22:09Z</dcterms:modified>
</cp:coreProperties>
</file>