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68" r:id="rId3"/>
    <p:sldMasterId id="2147483678" r:id="rId4"/>
  </p:sldMasterIdLst>
  <p:notesMasterIdLst>
    <p:notesMasterId r:id="rId18"/>
  </p:notesMasterIdLst>
  <p:sldIdLst>
    <p:sldId id="262" r:id="rId5"/>
    <p:sldId id="257" r:id="rId6"/>
    <p:sldId id="259" r:id="rId7"/>
    <p:sldId id="314" r:id="rId8"/>
    <p:sldId id="267" r:id="rId9"/>
    <p:sldId id="268" r:id="rId10"/>
    <p:sldId id="270" r:id="rId11"/>
    <p:sldId id="308" r:id="rId12"/>
    <p:sldId id="315" r:id="rId13"/>
    <p:sldId id="312" r:id="rId14"/>
    <p:sldId id="303" r:id="rId15"/>
    <p:sldId id="304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5766" autoAdjust="0"/>
  </p:normalViewPr>
  <p:slideViewPr>
    <p:cSldViewPr snapToGrid="0" snapToObjects="1">
      <p:cViewPr>
        <p:scale>
          <a:sx n="100" d="100"/>
          <a:sy n="100" d="100"/>
        </p:scale>
        <p:origin x="142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50F56-056B-3D46-BB1E-09D00B7A7B0F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8986-2758-0148-8401-B030045C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competent authority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HS=</a:t>
            </a:r>
            <a:r>
              <a:rPr lang="en-US" baseline="0" dirty="0" smtClean="0"/>
              <a:t> Harmonized Systems</a:t>
            </a:r>
            <a:r>
              <a:rPr lang="en-US" dirty="0" smtClean="0"/>
              <a:t>, an international harmonized commodity description and coding system.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USDA:</a:t>
            </a:r>
            <a:r>
              <a:rPr lang="en-US" sz="1200" baseline="0" dirty="0" smtClean="0"/>
              <a:t> </a:t>
            </a:r>
            <a:r>
              <a:rPr lang="en-US" dirty="0" smtClean="0"/>
              <a:t>United States Department of Agriculture`s</a:t>
            </a:r>
            <a:r>
              <a:rPr lang="en-US" sz="1200" dirty="0" smtClean="0"/>
              <a:t> </a:t>
            </a:r>
            <a:r>
              <a:rPr lang="en-US" sz="1200" dirty="0" smtClean="0"/>
              <a:t>organic farm survey every 1-2-3 years</a:t>
            </a:r>
            <a:r>
              <a:rPr lang="en-US" sz="1200" baseline="0" dirty="0" smtClean="0"/>
              <a:t> in the recent </a:t>
            </a:r>
            <a:r>
              <a:rPr lang="en-US" sz="1200" baseline="0" dirty="0" smtClean="0"/>
              <a:t>years (</a:t>
            </a:r>
            <a:r>
              <a:rPr lang="en-US" dirty="0" smtClean="0"/>
              <a:t>2008, 2011, 2014, 2015, and 2017)</a:t>
            </a:r>
            <a:r>
              <a:rPr lang="en-US" sz="1200" baseline="0" dirty="0" smtClean="0"/>
              <a:t>.</a:t>
            </a:r>
            <a:endParaRPr lang="en-US" sz="1200" baseline="0" dirty="0" smtClean="0"/>
          </a:p>
          <a:p>
            <a:endParaRPr lang="en-US" dirty="0" smtClean="0"/>
          </a:p>
          <a:p>
            <a:r>
              <a:rPr lang="en-US" sz="1200" dirty="0" smtClean="0"/>
              <a:t>HS</a:t>
            </a:r>
            <a:r>
              <a:rPr lang="en-US" sz="1200" baseline="0" dirty="0" smtClean="0"/>
              <a:t> system: </a:t>
            </a:r>
            <a:r>
              <a:rPr lang="en-US" sz="1200" dirty="0" smtClean="0"/>
              <a:t>Does not yet fully capture existing organic trade, but it has proven to be a useful tool to evaluate changes in </a:t>
            </a:r>
            <a:r>
              <a:rPr lang="en-US" sz="1200" dirty="0" smtClean="0"/>
              <a:t>trade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59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SENASA: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Food Safety and Quality Service 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59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293068" y="4696190"/>
            <a:ext cx="206641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203002" y="3749855"/>
            <a:ext cx="5043233" cy="477252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203002" y="2023824"/>
            <a:ext cx="5629585" cy="158271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03002" y="5324748"/>
            <a:ext cx="3558125" cy="433699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3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8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7648575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49300" y="5926138"/>
            <a:ext cx="7194550" cy="56038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r>
              <a:rPr lang="en-US" sz="1200" dirty="0" smtClean="0"/>
              <a:t>Caption / content here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70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2475614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3349428" y="1724025"/>
            <a:ext cx="5047681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46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194574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84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3057671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87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5914081"/>
            <a:ext cx="372678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0" name="Media Placeholder 5"/>
          <p:cNvSpPr>
            <a:spLocks noGrp="1"/>
          </p:cNvSpPr>
          <p:nvPr>
            <p:ph type="media" sz="quarter" idx="13" hasCustomPrompt="1"/>
          </p:nvPr>
        </p:nvSpPr>
        <p:spPr>
          <a:xfrm>
            <a:off x="4670128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670128" y="5914081"/>
            <a:ext cx="349176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6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749300" y="1618592"/>
            <a:ext cx="7648575" cy="4550434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5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9300" y="504253"/>
            <a:ext cx="3733206" cy="5042533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38148" y="504252"/>
            <a:ext cx="3758961" cy="2278479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38148" y="2952998"/>
            <a:ext cx="3758961" cy="259378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49300" y="5702420"/>
            <a:ext cx="7647809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8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37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8418" y="1999697"/>
            <a:ext cx="5594586" cy="899847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 baseline="0"/>
            </a:lvl1pPr>
          </a:lstStyle>
          <a:p>
            <a:r>
              <a:rPr lang="en-GB" dirty="0" smtClean="0"/>
              <a:t>Add ‘thank you’ message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28419" y="2894402"/>
            <a:ext cx="6400800" cy="46242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err="1" smtClean="0"/>
              <a:t>email@email.com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28419" y="4720259"/>
            <a:ext cx="5427662" cy="471487"/>
          </a:xfrm>
          <a:prstGeom prst="rect">
            <a:avLst/>
          </a:prstGeom>
        </p:spPr>
        <p:txBody>
          <a:bodyPr vert="horz" anchor="ctr" anchorCtr="0"/>
          <a:lstStyle>
            <a:lvl1pPr marL="0" indent="0" algn="l">
              <a:buNone/>
              <a:defRPr sz="1200" baseline="0">
                <a:solidFill>
                  <a:schemeClr val="tx2"/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smtClean="0"/>
              <a:t>Name | Location</a:t>
            </a:r>
          </a:p>
        </p:txBody>
      </p:sp>
    </p:spTree>
    <p:extLst>
      <p:ext uri="{BB962C8B-B14F-4D97-AF65-F5344CB8AC3E}">
        <p14:creationId xmlns:p14="http://schemas.microsoft.com/office/powerpoint/2010/main" val="290958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vers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93995" y="3650157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1193995" y="5725451"/>
            <a:ext cx="252049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193995" y="3831327"/>
            <a:ext cx="5043233" cy="126348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193995" y="1947332"/>
            <a:ext cx="5629585" cy="163251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93995" y="5291753"/>
            <a:ext cx="3558125" cy="38576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48963" y="4106943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48963" y="4848223"/>
            <a:ext cx="3558125" cy="36729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8963" y="1971427"/>
            <a:ext cx="5629585" cy="1562562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4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ection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947766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51151" y="3348555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1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26774" y="2927190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24129" y="3963671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24130" y="3361790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24129" y="5450287"/>
            <a:ext cx="5715667" cy="47899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 i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42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31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6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7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theme" Target="../theme/theme3.xml"/><Relationship Id="rId1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4.xml"/><Relationship Id="rId3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48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97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81" r:id="rId4"/>
    <p:sldLayoutId id="214748368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18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2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3001" y="2023824"/>
            <a:ext cx="7297457" cy="1582715"/>
          </a:xfrm>
        </p:spPr>
        <p:txBody>
          <a:bodyPr/>
          <a:lstStyle/>
          <a:p>
            <a:r>
              <a:rPr lang="en-US" sz="3200" dirty="0" smtClean="0"/>
              <a:t>Public support for national organic data collection and dissemination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 (2)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7688" y="1422400"/>
            <a:ext cx="8062868" cy="4992941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In </a:t>
            </a:r>
            <a:r>
              <a:rPr lang="en-US" b="1" dirty="0" smtClean="0"/>
              <a:t>Denmark</a:t>
            </a:r>
            <a:r>
              <a:rPr lang="en-US" dirty="0" smtClean="0"/>
              <a:t> and </a:t>
            </a:r>
            <a:r>
              <a:rPr lang="en-US" b="1" dirty="0" smtClean="0"/>
              <a:t>Sweden</a:t>
            </a:r>
            <a:r>
              <a:rPr lang="en-US" dirty="0" smtClean="0"/>
              <a:t>, organic retail sales data is collected by the national statistical offices.</a:t>
            </a:r>
          </a:p>
          <a:p>
            <a:pPr>
              <a:spcAft>
                <a:spcPts val="2400"/>
              </a:spcAft>
            </a:pPr>
            <a:r>
              <a:rPr lang="en-US" dirty="0"/>
              <a:t>Statistics </a:t>
            </a:r>
            <a:r>
              <a:rPr lang="en-US" b="1" dirty="0"/>
              <a:t>Sweden</a:t>
            </a:r>
            <a:r>
              <a:rPr lang="en-US" dirty="0"/>
              <a:t> collects data not only for areas of </a:t>
            </a:r>
            <a:r>
              <a:rPr lang="en-US" dirty="0" smtClean="0"/>
              <a:t>organic crops </a:t>
            </a:r>
            <a:r>
              <a:rPr lang="en-US" dirty="0"/>
              <a:t>but also for </a:t>
            </a:r>
            <a:r>
              <a:rPr lang="en-US" dirty="0" smtClean="0"/>
              <a:t>yields.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 </a:t>
            </a:r>
            <a:r>
              <a:rPr lang="en-US" b="1" dirty="0" smtClean="0"/>
              <a:t>France</a:t>
            </a:r>
            <a:r>
              <a:rPr lang="en-US" dirty="0" smtClean="0"/>
              <a:t>, Agence Bio </a:t>
            </a:r>
            <a:r>
              <a:rPr lang="en-US" dirty="0"/>
              <a:t>maintains a directory of organic </a:t>
            </a:r>
            <a:r>
              <a:rPr lang="en-US" dirty="0" smtClean="0"/>
              <a:t>operators, a </a:t>
            </a:r>
            <a:r>
              <a:rPr lang="en-US" dirty="0"/>
              <a:t>database of all organic </a:t>
            </a:r>
            <a:r>
              <a:rPr lang="en-US" dirty="0" smtClean="0"/>
              <a:t>events and a smartphone App allowing </a:t>
            </a:r>
            <a:r>
              <a:rPr lang="en-US" dirty="0"/>
              <a:t>users to </a:t>
            </a:r>
            <a:r>
              <a:rPr lang="en-US" dirty="0" smtClean="0"/>
              <a:t>locate </a:t>
            </a:r>
            <a:r>
              <a:rPr lang="en-US" dirty="0"/>
              <a:t>a nearby organic point of sale, </a:t>
            </a:r>
            <a:r>
              <a:rPr lang="en-US" dirty="0" smtClean="0"/>
              <a:t>restaurant </a:t>
            </a:r>
            <a:r>
              <a:rPr lang="en-US" dirty="0"/>
              <a:t>or </a:t>
            </a:r>
            <a:r>
              <a:rPr lang="en-US" dirty="0" smtClean="0"/>
              <a:t>event</a:t>
            </a:r>
            <a:r>
              <a:rPr lang="en-US" dirty="0"/>
              <a:t>.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Argentina</a:t>
            </a:r>
            <a:r>
              <a:rPr lang="en-US" dirty="0" smtClean="0"/>
              <a:t>: SENASA collects yearly data </a:t>
            </a:r>
            <a:r>
              <a:rPr lang="en-US" dirty="0"/>
              <a:t>for area, livestock and export volume data, including exports by destination. </a:t>
            </a:r>
            <a:endParaRPr lang="en-US" dirty="0" smtClean="0"/>
          </a:p>
          <a:p>
            <a:pPr>
              <a:spcAft>
                <a:spcPts val="2400"/>
              </a:spcAft>
            </a:pPr>
            <a:r>
              <a:rPr lang="en-US" b="1" dirty="0" smtClean="0"/>
              <a:t>The Philippines</a:t>
            </a:r>
            <a:r>
              <a:rPr lang="en-US" dirty="0" smtClean="0"/>
              <a:t>: The </a:t>
            </a:r>
            <a:r>
              <a:rPr lang="en-US" dirty="0"/>
              <a:t>National Organic Agriculture Program </a:t>
            </a:r>
            <a:r>
              <a:rPr lang="en-US" dirty="0" smtClean="0"/>
              <a:t>publishes </a:t>
            </a:r>
            <a:r>
              <a:rPr lang="en-US" dirty="0"/>
              <a:t>yearly statistics that include third party certified, PGS-certified and non-certified organic producers. D</a:t>
            </a:r>
            <a:r>
              <a:rPr lang="en-US" dirty="0" smtClean="0"/>
              <a:t>ata </a:t>
            </a:r>
            <a:r>
              <a:rPr lang="en-US" dirty="0"/>
              <a:t>is obtained through agricultural technicians in the Local Government </a:t>
            </a:r>
            <a:r>
              <a:rPr lang="en-US" dirty="0" smtClean="0"/>
              <a:t>Units.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172707" y="6516941"/>
            <a:ext cx="446749" cy="226125"/>
          </a:xfrm>
        </p:spPr>
        <p:txBody>
          <a:bodyPr/>
          <a:lstStyle/>
          <a:p>
            <a:fld id="{5D5447A0-53F5-A642-8614-F3F890D89D6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6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Pitfalls and challenges of this form of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993" y="1478468"/>
            <a:ext cx="7952172" cy="5178966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 smtClean="0"/>
              <a:t>Number of indicators monitored must grow as the sector grows: </a:t>
            </a:r>
            <a:r>
              <a:rPr lang="en-US" i="1" dirty="0" smtClean="0"/>
              <a:t>e.g. area </a:t>
            </a:r>
            <a:r>
              <a:rPr lang="en-US" i="1" dirty="0"/>
              <a:t>and operator </a:t>
            </a:r>
            <a:r>
              <a:rPr lang="en-US" i="1" dirty="0" smtClean="0"/>
              <a:t>data are the basic, then volumes </a:t>
            </a:r>
            <a:r>
              <a:rPr lang="en-US" i="1" dirty="0"/>
              <a:t>and value of production, retail sales, and imports and </a:t>
            </a:r>
            <a:r>
              <a:rPr lang="en-US" i="1" dirty="0" smtClean="0"/>
              <a:t>exports</a:t>
            </a:r>
            <a:r>
              <a:rPr lang="en-US" dirty="0" smtClean="0"/>
              <a:t>. </a:t>
            </a: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 smtClean="0"/>
              <a:t>Need to increase the accuracy of the data collected. </a:t>
            </a:r>
            <a:r>
              <a:rPr lang="en-US" dirty="0"/>
              <a:t>Some data collected by governments are not plausible. </a:t>
            </a:r>
            <a:r>
              <a:rPr lang="en-US" dirty="0" smtClean="0"/>
              <a:t>Need a system </a:t>
            </a:r>
            <a:r>
              <a:rPr lang="en-US" dirty="0"/>
              <a:t>of routine quality checks </a:t>
            </a:r>
            <a:r>
              <a:rPr lang="en-US" dirty="0" smtClean="0"/>
              <a:t>(improving sampling methods, applying </a:t>
            </a:r>
            <a:r>
              <a:rPr lang="en-US" dirty="0"/>
              <a:t>plausibility checks, </a:t>
            </a:r>
            <a:r>
              <a:rPr lang="en-US" dirty="0" smtClean="0"/>
              <a:t>and crosschecking with other sources).</a:t>
            </a: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 smtClean="0"/>
              <a:t>Efforts needed </a:t>
            </a:r>
            <a:r>
              <a:rPr lang="en-US" dirty="0"/>
              <a:t>to harmonize statistical processes </a:t>
            </a:r>
            <a:r>
              <a:rPr lang="en-US" dirty="0" smtClean="0"/>
              <a:t>at </a:t>
            </a:r>
            <a:r>
              <a:rPr lang="en-US" dirty="0"/>
              <a:t>the international level, to improve comparability and </a:t>
            </a:r>
            <a:r>
              <a:rPr lang="en-US" dirty="0" smtClean="0"/>
              <a:t>coherence. </a:t>
            </a:r>
            <a:endParaRPr lang="en-US" dirty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/>
              <a:t>Data </a:t>
            </a:r>
            <a:r>
              <a:rPr lang="en-US" dirty="0" smtClean="0"/>
              <a:t>most </a:t>
            </a:r>
            <a:r>
              <a:rPr lang="en-US" dirty="0"/>
              <a:t>valuable when it is collected over time in a reliable, consistent, and frequent </a:t>
            </a:r>
            <a:r>
              <a:rPr lang="en-US" dirty="0" smtClean="0"/>
              <a:t>manner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governments </a:t>
            </a:r>
            <a:r>
              <a:rPr lang="en-US" dirty="0"/>
              <a:t>should ensure </a:t>
            </a:r>
            <a:r>
              <a:rPr lang="en-US" dirty="0" smtClean="0"/>
              <a:t>permanent </a:t>
            </a:r>
            <a:r>
              <a:rPr lang="en-US" dirty="0"/>
              <a:t>funding for this </a:t>
            </a:r>
            <a:r>
              <a:rPr lang="en-US" dirty="0" smtClean="0"/>
              <a:t>activity.</a:t>
            </a:r>
            <a:endParaRPr lang="en-US" dirty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>
              <a:sym typeface="Wingdings"/>
            </a:endParaRPr>
          </a:p>
          <a:p>
            <a:pPr>
              <a:spcBef>
                <a:spcPts val="0"/>
              </a:spcBef>
              <a:spcAft>
                <a:spcPts val="3000"/>
              </a:spcAft>
            </a:pPr>
            <a:endParaRPr lang="en-US" dirty="0" smtClean="0">
              <a:sym typeface="Wingdings"/>
            </a:endParaRP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/>
          </a:p>
          <a:p>
            <a:pPr lvl="1" indent="0">
              <a:spcBef>
                <a:spcPts val="0"/>
              </a:spcBef>
              <a:spcAft>
                <a:spcPts val="3000"/>
              </a:spcAft>
              <a:buNone/>
            </a:pPr>
            <a:endParaRPr lang="en-US" sz="18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77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600" dirty="0" smtClean="0"/>
              <a:t>Complete policy toolkit available at </a:t>
            </a:r>
            <a:r>
              <a:rPr lang="en-US" sz="1600" dirty="0" err="1" smtClean="0"/>
              <a:t>www.ifoam.bio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25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283250" cy="1443037"/>
          </a:xfrm>
        </p:spPr>
        <p:txBody>
          <a:bodyPr/>
          <a:lstStyle/>
          <a:p>
            <a:r>
              <a:rPr lang="en-US" sz="3000" dirty="0" smtClean="0"/>
              <a:t>Political justification for public support to national organic data collection and dissemination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77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7823007" cy="1143000"/>
          </a:xfrm>
        </p:spPr>
        <p:txBody>
          <a:bodyPr/>
          <a:lstStyle/>
          <a:p>
            <a:r>
              <a:rPr lang="en-US" dirty="0" smtClean="0"/>
              <a:t>Importance of data availability for organic sector growth (1)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824566"/>
            <a:ext cx="7962899" cy="4889500"/>
          </a:xfrm>
        </p:spPr>
        <p:txBody>
          <a:bodyPr/>
          <a:lstStyle/>
          <a:p>
            <a:pPr marL="342900" lvl="0" indent="-342900">
              <a:spcAft>
                <a:spcPts val="3000"/>
              </a:spcAft>
              <a:buFont typeface="Arial"/>
              <a:buChar char="•"/>
            </a:pPr>
            <a:r>
              <a:rPr lang="en-US" sz="1900" dirty="0" smtClean="0"/>
              <a:t>For all: needed to develop </a:t>
            </a:r>
            <a:r>
              <a:rPr lang="en-US" sz="1900" dirty="0"/>
              <a:t>a sound national </a:t>
            </a:r>
            <a:r>
              <a:rPr lang="en-US" sz="1900" dirty="0" smtClean="0"/>
              <a:t>sector strategy (number </a:t>
            </a:r>
            <a:r>
              <a:rPr lang="en-US" sz="1900" dirty="0"/>
              <a:t>and location of </a:t>
            </a:r>
            <a:r>
              <a:rPr lang="en-US" sz="1900" dirty="0" smtClean="0"/>
              <a:t>producers</a:t>
            </a:r>
            <a:r>
              <a:rPr lang="en-US" sz="1900" dirty="0"/>
              <a:t>, the </a:t>
            </a:r>
            <a:r>
              <a:rPr lang="en-US" sz="1900" dirty="0" smtClean="0"/>
              <a:t>products, </a:t>
            </a:r>
            <a:r>
              <a:rPr lang="en-US" sz="1900" dirty="0"/>
              <a:t>the existing marketing channels, </a:t>
            </a:r>
            <a:r>
              <a:rPr lang="en-US" sz="1900" dirty="0" smtClean="0"/>
              <a:t>amount of imports</a:t>
            </a:r>
            <a:r>
              <a:rPr lang="en-US" sz="1900" dirty="0"/>
              <a:t>, </a:t>
            </a:r>
            <a:r>
              <a:rPr lang="en-US" sz="1900" dirty="0" smtClean="0"/>
              <a:t>etc.).</a:t>
            </a:r>
            <a:endParaRPr lang="en-US" sz="1900" dirty="0"/>
          </a:p>
          <a:p>
            <a:pPr marL="342900" lvl="0" indent="-342900">
              <a:spcAft>
                <a:spcPts val="3000"/>
              </a:spcAft>
              <a:buFont typeface="Arial"/>
              <a:buChar char="•"/>
            </a:pPr>
            <a:r>
              <a:rPr lang="en-US" sz="1900" dirty="0" smtClean="0"/>
              <a:t>For policy makers: </a:t>
            </a:r>
            <a:r>
              <a:rPr lang="en-US" sz="1900" dirty="0"/>
              <a:t>p</a:t>
            </a:r>
            <a:r>
              <a:rPr lang="en-US" sz="1900" dirty="0" smtClean="0"/>
              <a:t>recise </a:t>
            </a:r>
            <a:r>
              <a:rPr lang="en-US" sz="1900" dirty="0"/>
              <a:t>data on organic operators </a:t>
            </a:r>
            <a:r>
              <a:rPr lang="en-US" sz="1900" dirty="0" smtClean="0"/>
              <a:t>needed to plan </a:t>
            </a:r>
            <a:r>
              <a:rPr lang="en-US" sz="1900" dirty="0"/>
              <a:t>the type </a:t>
            </a:r>
            <a:r>
              <a:rPr lang="en-US" sz="1900" dirty="0" smtClean="0"/>
              <a:t>&amp; amount of support (subsidies), and to evaluate impact of policy measures.</a:t>
            </a:r>
            <a:endParaRPr lang="en-US" sz="1900" dirty="0"/>
          </a:p>
          <a:p>
            <a:pPr marL="342900" lvl="0" indent="-342900">
              <a:spcAft>
                <a:spcPts val="3000"/>
              </a:spcAft>
              <a:buFont typeface="Arial"/>
              <a:buChar char="•"/>
            </a:pPr>
            <a:r>
              <a:rPr lang="en-US" sz="1900" dirty="0"/>
              <a:t>For market </a:t>
            </a:r>
            <a:r>
              <a:rPr lang="en-US" sz="1900" dirty="0" smtClean="0"/>
              <a:t>actors: data needed to </a:t>
            </a:r>
            <a:r>
              <a:rPr lang="en-US" sz="1900" dirty="0"/>
              <a:t>make informed </a:t>
            </a:r>
            <a:r>
              <a:rPr lang="en-US" sz="1900" dirty="0" smtClean="0"/>
              <a:t>decisions. </a:t>
            </a:r>
            <a:r>
              <a:rPr lang="en-US" sz="1900" dirty="0"/>
              <a:t>A</a:t>
            </a:r>
            <a:r>
              <a:rPr lang="en-US" sz="1900" dirty="0" smtClean="0"/>
              <a:t>ccess </a:t>
            </a:r>
            <a:r>
              <a:rPr lang="en-US" sz="1900" dirty="0"/>
              <a:t>to a directory of national producers and of existing organic businesses facilitates </a:t>
            </a:r>
            <a:r>
              <a:rPr lang="en-US" sz="1900" dirty="0" smtClean="0"/>
              <a:t>establishment of commercial relationship. </a:t>
            </a: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429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7823007" cy="1143000"/>
          </a:xfrm>
        </p:spPr>
        <p:txBody>
          <a:bodyPr/>
          <a:lstStyle/>
          <a:p>
            <a:r>
              <a:rPr lang="en-US" dirty="0" smtClean="0"/>
              <a:t>Importance of data availability for organic sector growth (2)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778000"/>
            <a:ext cx="7962899" cy="4889500"/>
          </a:xfrm>
        </p:spPr>
        <p:txBody>
          <a:bodyPr/>
          <a:lstStyle/>
          <a:p>
            <a:pPr marL="342900" lvl="0" indent="-342900">
              <a:spcAft>
                <a:spcPts val="3000"/>
              </a:spcAft>
              <a:buFont typeface="Arial"/>
              <a:buChar char="•"/>
            </a:pPr>
            <a:r>
              <a:rPr lang="en-US" sz="1900" dirty="0" smtClean="0"/>
              <a:t>For consumers: a </a:t>
            </a:r>
            <a:r>
              <a:rPr lang="en-US" sz="1900" dirty="0"/>
              <a:t>directory of organic </a:t>
            </a:r>
            <a:r>
              <a:rPr lang="en-US" sz="1900" dirty="0" smtClean="0"/>
              <a:t>farmers, markets and shops </a:t>
            </a:r>
            <a:r>
              <a:rPr lang="en-US" sz="1900" dirty="0"/>
              <a:t>can help find local organic products to buy.</a:t>
            </a:r>
          </a:p>
          <a:p>
            <a:pPr marL="342900" lvl="0" indent="-342900">
              <a:spcAft>
                <a:spcPts val="3000"/>
              </a:spcAft>
              <a:buFont typeface="Arial"/>
              <a:buChar char="•"/>
            </a:pPr>
            <a:r>
              <a:rPr lang="en-US" sz="1900" dirty="0" smtClean="0"/>
              <a:t>For international negotiations: </a:t>
            </a:r>
            <a:r>
              <a:rPr lang="en-US" sz="1900" dirty="0"/>
              <a:t>the importance of the domestic </a:t>
            </a:r>
            <a:r>
              <a:rPr lang="en-US" sz="1900" dirty="0" smtClean="0"/>
              <a:t>organic </a:t>
            </a:r>
            <a:r>
              <a:rPr lang="en-US" sz="1900" dirty="0"/>
              <a:t>sector and market needs to be substantiated by solid data.</a:t>
            </a:r>
          </a:p>
          <a:p>
            <a:pPr marL="342900" lvl="0" indent="-342900">
              <a:spcAft>
                <a:spcPts val="3000"/>
              </a:spcAft>
              <a:buFont typeface="Arial"/>
              <a:buChar char="•"/>
            </a:pPr>
            <a:r>
              <a:rPr lang="en-US" sz="1900" dirty="0" smtClean="0"/>
              <a:t>For researchers</a:t>
            </a:r>
            <a:r>
              <a:rPr lang="en-US" sz="1900" dirty="0"/>
              <a:t>, academic institutions and other support </a:t>
            </a:r>
            <a:r>
              <a:rPr lang="en-US" sz="1900" dirty="0" smtClean="0"/>
              <a:t>structures: </a:t>
            </a:r>
            <a:r>
              <a:rPr lang="en-US" sz="1900" dirty="0" smtClean="0"/>
              <a:t>to provide adequate </a:t>
            </a:r>
            <a:r>
              <a:rPr lang="en-US" sz="1900" dirty="0"/>
              <a:t>outputs and </a:t>
            </a:r>
            <a:r>
              <a:rPr lang="en-US" sz="1900" dirty="0" smtClean="0"/>
              <a:t>services.</a:t>
            </a:r>
            <a:endParaRPr lang="en-US" sz="1900" dirty="0"/>
          </a:p>
          <a:p>
            <a:pPr marL="342900" lvl="0" indent="-342900">
              <a:spcAft>
                <a:spcPts val="3000"/>
              </a:spcAft>
              <a:buFont typeface="Arial"/>
              <a:buChar char="•"/>
            </a:pPr>
            <a:r>
              <a:rPr lang="en-US" sz="1900" dirty="0" smtClean="0"/>
              <a:t>Tracking </a:t>
            </a:r>
            <a:r>
              <a:rPr lang="en-US" sz="1900" dirty="0"/>
              <a:t>sector growth is important to demonstrate the </a:t>
            </a:r>
            <a:r>
              <a:rPr lang="en-US" sz="1900" dirty="0" smtClean="0"/>
              <a:t>sector’s </a:t>
            </a:r>
            <a:r>
              <a:rPr lang="en-US" sz="1900" dirty="0" smtClean="0"/>
              <a:t>potential and attract investors.</a:t>
            </a:r>
            <a:endParaRPr lang="en-US" sz="1900" dirty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1150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118150" cy="1443037"/>
          </a:xfrm>
        </p:spPr>
        <p:txBody>
          <a:bodyPr/>
          <a:lstStyle/>
          <a:p>
            <a:r>
              <a:rPr lang="en-US" dirty="0" smtClean="0"/>
              <a:t>Possible ways to collect and disseminate national organic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8204008" cy="1143000"/>
          </a:xfrm>
        </p:spPr>
        <p:txBody>
          <a:bodyPr/>
          <a:lstStyle/>
          <a:p>
            <a:r>
              <a:rPr lang="en-US" dirty="0" smtClean="0"/>
              <a:t>Organic data collection &amp; dissemination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In early stages, governments may commission a national study/survey of the organic sector.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/>
              <a:t>C</a:t>
            </a:r>
            <a:r>
              <a:rPr lang="en-US" sz="1900" dirty="0" smtClean="0"/>
              <a:t>ornerstone </a:t>
            </a:r>
            <a:r>
              <a:rPr lang="en-US" sz="1900" dirty="0"/>
              <a:t>of an organic data system comprises statistics on the number of organic producers, and the area certified including crop </a:t>
            </a:r>
            <a:r>
              <a:rPr lang="en-US" sz="1900" dirty="0" smtClean="0"/>
              <a:t>information. In regulated countries, </a:t>
            </a:r>
            <a:r>
              <a:rPr lang="en-US" sz="1900" dirty="0" smtClean="0"/>
              <a:t>Certification Bodies (CB) </a:t>
            </a:r>
            <a:r>
              <a:rPr lang="en-US" sz="1900" dirty="0" smtClean="0"/>
              <a:t>can be required to provide this data to the </a:t>
            </a:r>
            <a:r>
              <a:rPr lang="en-US" sz="1900" dirty="0" smtClean="0"/>
              <a:t>CA.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To capture non-certified organic, countries with high literacy and knowledge of farmers, governments may do a census to farmers asking who considers themselves organic.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Market studies &amp; capturing domestic organic sales values.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/>
              <a:t>S</a:t>
            </a:r>
            <a:r>
              <a:rPr lang="en-US" sz="1900" dirty="0" smtClean="0"/>
              <a:t>pecific </a:t>
            </a:r>
            <a:r>
              <a:rPr lang="en-US" sz="1900" dirty="0"/>
              <a:t>“HS” </a:t>
            </a:r>
            <a:r>
              <a:rPr lang="en-US" sz="1900" dirty="0" smtClean="0"/>
              <a:t>sub-codes </a:t>
            </a:r>
            <a:r>
              <a:rPr lang="en-US" sz="1900" dirty="0"/>
              <a:t>for organic </a:t>
            </a:r>
            <a:r>
              <a:rPr lang="en-US" sz="1900" dirty="0" smtClean="0"/>
              <a:t>products allow recording export </a:t>
            </a:r>
            <a:r>
              <a:rPr lang="en-US" sz="1900" dirty="0"/>
              <a:t>and import </a:t>
            </a:r>
            <a:r>
              <a:rPr lang="en-US" sz="1900" dirty="0" smtClean="0"/>
              <a:t>flows. </a:t>
            </a:r>
          </a:p>
          <a:p>
            <a:pPr marL="1028700" lvl="1">
              <a:spcBef>
                <a:spcPts val="0"/>
              </a:spcBef>
              <a:spcAft>
                <a:spcPts val="2400"/>
              </a:spcAft>
              <a:buFontTx/>
              <a:buChar char="-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7159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Country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USA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Collect producer data through the certifiers. Additionally, </a:t>
            </a:r>
            <a:r>
              <a:rPr lang="en-US" sz="2000" dirty="0"/>
              <a:t>USDA’s organic farm survey regularly collects a wide range of data on </a:t>
            </a:r>
            <a:r>
              <a:rPr lang="en-US" sz="2000" dirty="0" smtClean="0"/>
              <a:t>Organic Agriculture </a:t>
            </a:r>
            <a:r>
              <a:rPr lang="en-US" sz="2000" dirty="0"/>
              <a:t>(crops, production practices, production costs, marketing practices, value addition, etc.)</a:t>
            </a:r>
            <a:r>
              <a:rPr lang="en-US" sz="2000" dirty="0" smtClean="0"/>
              <a:t>.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2000" dirty="0" smtClean="0"/>
              <a:t>For </a:t>
            </a:r>
            <a:r>
              <a:rPr lang="en-US" sz="2000" dirty="0"/>
              <a:t>external trade data (exports and imports), the USDA introduced in 2011 selected specific HS tariff codes for selected </a:t>
            </a:r>
            <a:r>
              <a:rPr lang="en-US" sz="2000" dirty="0" smtClean="0"/>
              <a:t>organic products. New codes are added every year.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2000" dirty="0" smtClean="0"/>
              <a:t>In the 2014 Farm Bill, EUR </a:t>
            </a:r>
            <a:r>
              <a:rPr lang="en-US" sz="2000" dirty="0"/>
              <a:t>3.7 million </a:t>
            </a:r>
            <a:r>
              <a:rPr lang="en-US" sz="2000" dirty="0" smtClean="0"/>
              <a:t>allocated </a:t>
            </a:r>
            <a:r>
              <a:rPr lang="en-US" sz="2000" dirty="0"/>
              <a:t>annually, mostly for data collection and analysis on organic product </a:t>
            </a:r>
            <a:r>
              <a:rPr lang="en-US" sz="2000" dirty="0" smtClean="0"/>
              <a:t>pricing. </a:t>
            </a:r>
            <a:r>
              <a:rPr lang="en-US" sz="2000" dirty="0"/>
              <a:t>The USDA Agricultural Marketing Service </a:t>
            </a:r>
            <a:r>
              <a:rPr lang="en-US" sz="2000" dirty="0" smtClean="0"/>
              <a:t>freely </a:t>
            </a:r>
            <a:r>
              <a:rPr lang="en-US" sz="2000" dirty="0"/>
              <a:t>disseminates market and pricing information for approximately 250 organic products through its USDA Market </a:t>
            </a:r>
            <a:r>
              <a:rPr lang="en-US" sz="2000" dirty="0" smtClean="0"/>
              <a:t>News.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1028700" lvl="1">
              <a:spcBef>
                <a:spcPts val="0"/>
              </a:spcBef>
              <a:spcAft>
                <a:spcPts val="2400"/>
              </a:spcAft>
              <a:buFontTx/>
              <a:buChar char="-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579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 (1)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7688" y="2705100"/>
            <a:ext cx="6161712" cy="3583241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b="1" dirty="0" smtClean="0"/>
              <a:t>Switzerland</a:t>
            </a:r>
            <a:r>
              <a:rPr lang="en-US" dirty="0" smtClean="0"/>
              <a:t> </a:t>
            </a:r>
            <a:r>
              <a:rPr lang="en-US" dirty="0"/>
              <a:t>co-funds the annual </a:t>
            </a:r>
            <a:r>
              <a:rPr lang="en-US" dirty="0" smtClean="0"/>
              <a:t>compilation </a:t>
            </a:r>
            <a:r>
              <a:rPr lang="en-US" dirty="0"/>
              <a:t>of global organic statistics by </a:t>
            </a:r>
            <a:r>
              <a:rPr lang="en-US" dirty="0" err="1"/>
              <a:t>FiBL</a:t>
            </a:r>
            <a:r>
              <a:rPr lang="en-US" dirty="0"/>
              <a:t>. “The World </a:t>
            </a:r>
            <a:r>
              <a:rPr lang="en-US" dirty="0" smtClean="0"/>
              <a:t>of </a:t>
            </a:r>
            <a:r>
              <a:rPr lang="en-US" dirty="0"/>
              <a:t>Organic Agriculture”, published annually by </a:t>
            </a:r>
            <a:r>
              <a:rPr lang="en-US" dirty="0" err="1" smtClean="0"/>
              <a:t>FiBL</a:t>
            </a:r>
            <a:r>
              <a:rPr lang="en-US" dirty="0" smtClean="0"/>
              <a:t> </a:t>
            </a:r>
            <a:r>
              <a:rPr lang="en-US" dirty="0"/>
              <a:t>and IFOAM-Organics International, </a:t>
            </a:r>
          </a:p>
          <a:p>
            <a:pPr>
              <a:spcAft>
                <a:spcPts val="2400"/>
              </a:spcAft>
            </a:pPr>
            <a:r>
              <a:rPr lang="en-US" b="1" dirty="0" smtClean="0"/>
              <a:t>EU</a:t>
            </a:r>
            <a:r>
              <a:rPr lang="en-US" dirty="0" smtClean="0"/>
              <a:t> organic regulation makes data collection on OA mandatory. Data is available on </a:t>
            </a:r>
            <a:r>
              <a:rPr lang="en-US" dirty="0" smtClean="0"/>
              <a:t>Eurostat’s website</a:t>
            </a:r>
            <a:r>
              <a:rPr lang="en-US" dirty="0"/>
              <a:t>:</a:t>
            </a:r>
            <a:r>
              <a:rPr lang="en-US" dirty="0" smtClean="0"/>
              <a:t> for </a:t>
            </a:r>
            <a:r>
              <a:rPr lang="en-US" dirty="0"/>
              <a:t>each country the number of organic operators, the organic crop areas and production, organic livestock and livestock production. </a:t>
            </a:r>
            <a:endParaRPr lang="en-US" dirty="0" smtClean="0"/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172707" y="6516941"/>
            <a:ext cx="446749" cy="226125"/>
          </a:xfrm>
        </p:spPr>
        <p:txBody>
          <a:bodyPr/>
          <a:lstStyle/>
          <a:p>
            <a:fld id="{5D5447A0-53F5-A642-8614-F3F890D89D6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2554474"/>
            <a:ext cx="2171700" cy="3249426"/>
          </a:xfrm>
          <a:prstGeom prst="rect">
            <a:avLst/>
          </a:prstGeom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467688" y="1704435"/>
            <a:ext cx="8151768" cy="1241966"/>
          </a:xfrm>
          <a:prstGeom prst="rect">
            <a:avLst/>
          </a:prstGeom>
        </p:spPr>
        <p:txBody>
          <a:bodyPr vert="horz"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v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400"/>
              </a:spcAft>
            </a:pPr>
            <a:r>
              <a:rPr lang="en-US" b="1" dirty="0" smtClean="0"/>
              <a:t>Canada</a:t>
            </a:r>
            <a:r>
              <a:rPr lang="en-US" dirty="0" smtClean="0"/>
              <a:t> also has specific HS codes for organic imports &amp; exports. Includes </a:t>
            </a:r>
            <a:r>
              <a:rPr lang="en-US" dirty="0" smtClean="0"/>
              <a:t>Organic Agriculture (OA) questions </a:t>
            </a:r>
            <a:r>
              <a:rPr lang="en-US" dirty="0" smtClean="0"/>
              <a:t>in its official agricultural census.</a:t>
            </a:r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03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licyToolkit_PPT_4-3Ratio_TEMPLAT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Titl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ank you slid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PolicyToolkit_PPT_4-3Ratio_TEMPLATE.potx</Template>
  <TotalTime>1726</TotalTime>
  <Words>823</Words>
  <Application>Microsoft Macintosh PowerPoint</Application>
  <PresentationFormat>On-screen Show (4:3)</PresentationFormat>
  <Paragraphs>75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Calibri</vt:lpstr>
      <vt:lpstr>Century Gothic</vt:lpstr>
      <vt:lpstr>Wingdings</vt:lpstr>
      <vt:lpstr>Arial</vt:lpstr>
      <vt:lpstr>PolicyToolkit_PPT_4-3Ratio_TEMPLATE</vt:lpstr>
      <vt:lpstr>Section Title</vt:lpstr>
      <vt:lpstr>Content</vt:lpstr>
      <vt:lpstr>Thank you slide</vt:lpstr>
      <vt:lpstr>Public support for national organic data collection and dissemination</vt:lpstr>
      <vt:lpstr>PowerPoint Presentation</vt:lpstr>
      <vt:lpstr>Importance of data availability for organic sector growth (1)</vt:lpstr>
      <vt:lpstr>Importance of data availability for organic sector growth (2)</vt:lpstr>
      <vt:lpstr>PowerPoint Presentation</vt:lpstr>
      <vt:lpstr>Organic data collection &amp; dissemination</vt:lpstr>
      <vt:lpstr>PowerPoint Presentation</vt:lpstr>
      <vt:lpstr>USA</vt:lpstr>
      <vt:lpstr>Other examples (1)</vt:lpstr>
      <vt:lpstr>Other examples (2)</vt:lpstr>
      <vt:lpstr>PowerPoint Presentation</vt:lpstr>
      <vt:lpstr>Lessons learned</vt:lpstr>
      <vt:lpstr>Thank you for your attention!</vt:lpstr>
    </vt:vector>
  </TitlesOfParts>
  <Company>IFOAM e.V.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German</dc:creator>
  <cp:lastModifiedBy>Microsoft Office User</cp:lastModifiedBy>
  <cp:revision>164</cp:revision>
  <dcterms:created xsi:type="dcterms:W3CDTF">2017-03-17T11:12:10Z</dcterms:created>
  <dcterms:modified xsi:type="dcterms:W3CDTF">2017-09-12T13:34:32Z</dcterms:modified>
</cp:coreProperties>
</file>