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4" r:id="rId2"/>
    <p:sldMasterId id="2147483668" r:id="rId3"/>
    <p:sldMasterId id="2147483678" r:id="rId4"/>
  </p:sldMasterIdLst>
  <p:notesMasterIdLst>
    <p:notesMasterId r:id="rId17"/>
  </p:notesMasterIdLst>
  <p:sldIdLst>
    <p:sldId id="262" r:id="rId5"/>
    <p:sldId id="257" r:id="rId6"/>
    <p:sldId id="259" r:id="rId7"/>
    <p:sldId id="267" r:id="rId8"/>
    <p:sldId id="268" r:id="rId9"/>
    <p:sldId id="270" r:id="rId10"/>
    <p:sldId id="299" r:id="rId11"/>
    <p:sldId id="306" r:id="rId12"/>
    <p:sldId id="305" r:id="rId13"/>
    <p:sldId id="303" r:id="rId14"/>
    <p:sldId id="304" r:id="rId15"/>
    <p:sldId id="26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7117" autoAdjust="0"/>
  </p:normalViewPr>
  <p:slideViewPr>
    <p:cSldViewPr snapToGrid="0" snapToObjects="1">
      <p:cViewPr>
        <p:scale>
          <a:sx n="100" d="100"/>
          <a:sy n="100" d="100"/>
        </p:scale>
        <p:origin x="1424" y="-8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Joelle:Desktop:copy%20of%20server%20docs%20for%20JKA%20faster%20use:5004%20Supporting%20Policies:topic%20info%20collection:Area%20payments:Romania_Bulgaria_Polonia_JKA%20new.xlsx"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867116328879624"/>
          <c:y val="0.0502697641836686"/>
          <c:w val="0.857345648114279"/>
          <c:h val="0.691785572007655"/>
        </c:manualLayout>
      </c:layout>
      <c:lineChart>
        <c:grouping val="standard"/>
        <c:varyColors val="0"/>
        <c:ser>
          <c:idx val="1"/>
          <c:order val="0"/>
          <c:tx>
            <c:strRef>
              <c:f>Bulgaria!$A$2</c:f>
              <c:strCache>
                <c:ptCount val="1"/>
                <c:pt idx="0">
                  <c:v> Total area under organic farming (ha)</c:v>
                </c:pt>
              </c:strCache>
            </c:strRef>
          </c:tx>
          <c:marker>
            <c:symbol val="none"/>
          </c:marker>
          <c:cat>
            <c:numRef>
              <c:f>Bulgaria!$B$1:$J$1</c:f>
              <c:numCache>
                <c:formatCode>General</c:formatCode>
                <c:ptCount val="9"/>
                <c:pt idx="0">
                  <c:v>2006.0</c:v>
                </c:pt>
                <c:pt idx="1">
                  <c:v>2007.0</c:v>
                </c:pt>
                <c:pt idx="2">
                  <c:v>2008.0</c:v>
                </c:pt>
                <c:pt idx="3">
                  <c:v>2009.0</c:v>
                </c:pt>
                <c:pt idx="4">
                  <c:v>2010.0</c:v>
                </c:pt>
                <c:pt idx="5">
                  <c:v>2011.0</c:v>
                </c:pt>
                <c:pt idx="6">
                  <c:v>2012.0</c:v>
                </c:pt>
                <c:pt idx="7">
                  <c:v>2013.0</c:v>
                </c:pt>
                <c:pt idx="8">
                  <c:v>2014.0</c:v>
                </c:pt>
              </c:numCache>
            </c:numRef>
          </c:cat>
          <c:val>
            <c:numRef>
              <c:f>Bulgaria!$B$2:$J$2</c:f>
              <c:numCache>
                <c:formatCode>General</c:formatCode>
                <c:ptCount val="9"/>
                <c:pt idx="0">
                  <c:v>3061.0</c:v>
                </c:pt>
                <c:pt idx="1">
                  <c:v>11809.0</c:v>
                </c:pt>
                <c:pt idx="2">
                  <c:v>16662.0</c:v>
                </c:pt>
                <c:pt idx="3">
                  <c:v>12320.0</c:v>
                </c:pt>
                <c:pt idx="4">
                  <c:v>25648.0</c:v>
                </c:pt>
                <c:pt idx="5">
                  <c:v>25022.0</c:v>
                </c:pt>
                <c:pt idx="6">
                  <c:v>39137.0</c:v>
                </c:pt>
                <c:pt idx="7">
                  <c:v>56287.0</c:v>
                </c:pt>
                <c:pt idx="8">
                  <c:v>74351.0</c:v>
                </c:pt>
              </c:numCache>
            </c:numRef>
          </c:val>
          <c:smooth val="0"/>
        </c:ser>
        <c:dLbls>
          <c:showLegendKey val="0"/>
          <c:showVal val="0"/>
          <c:showCatName val="0"/>
          <c:showSerName val="0"/>
          <c:showPercent val="0"/>
          <c:showBubbleSize val="0"/>
        </c:dLbls>
        <c:marker val="1"/>
        <c:smooth val="0"/>
        <c:axId val="1220713680"/>
        <c:axId val="1220715728"/>
      </c:lineChart>
      <c:lineChart>
        <c:grouping val="standard"/>
        <c:varyColors val="0"/>
        <c:ser>
          <c:idx val="2"/>
          <c:order val="1"/>
          <c:tx>
            <c:strRef>
              <c:f>Bulgaria!$A$3</c:f>
              <c:strCache>
                <c:ptCount val="1"/>
                <c:pt idx="0">
                  <c:v> Number of operators certified in organic farming</c:v>
                </c:pt>
              </c:strCache>
            </c:strRef>
          </c:tx>
          <c:marker>
            <c:symbol val="none"/>
          </c:marker>
          <c:val>
            <c:numRef>
              <c:f>Bulgaria!$B$3:$J$3</c:f>
              <c:numCache>
                <c:formatCode>General</c:formatCode>
                <c:ptCount val="9"/>
                <c:pt idx="0">
                  <c:v>214.0</c:v>
                </c:pt>
                <c:pt idx="1">
                  <c:v>339.0</c:v>
                </c:pt>
                <c:pt idx="2">
                  <c:v>311.0</c:v>
                </c:pt>
                <c:pt idx="3">
                  <c:v>476.0</c:v>
                </c:pt>
                <c:pt idx="4">
                  <c:v>820.0</c:v>
                </c:pt>
                <c:pt idx="5">
                  <c:v>1054.0</c:v>
                </c:pt>
                <c:pt idx="6">
                  <c:v>2016.0</c:v>
                </c:pt>
                <c:pt idx="7">
                  <c:v>3123.0</c:v>
                </c:pt>
                <c:pt idx="8">
                  <c:v>3893.0</c:v>
                </c:pt>
              </c:numCache>
            </c:numRef>
          </c:val>
          <c:smooth val="0"/>
        </c:ser>
        <c:dLbls>
          <c:showLegendKey val="0"/>
          <c:showVal val="0"/>
          <c:showCatName val="0"/>
          <c:showSerName val="0"/>
          <c:showPercent val="0"/>
          <c:showBubbleSize val="0"/>
        </c:dLbls>
        <c:marker val="1"/>
        <c:smooth val="0"/>
        <c:axId val="1220720880"/>
        <c:axId val="1220718560"/>
      </c:lineChart>
      <c:catAx>
        <c:axId val="1220713680"/>
        <c:scaling>
          <c:orientation val="minMax"/>
        </c:scaling>
        <c:delete val="0"/>
        <c:axPos val="b"/>
        <c:numFmt formatCode="General" sourceLinked="1"/>
        <c:majorTickMark val="out"/>
        <c:minorTickMark val="none"/>
        <c:tickLblPos val="nextTo"/>
        <c:txPr>
          <a:bodyPr/>
          <a:lstStyle/>
          <a:p>
            <a:pPr>
              <a:defRPr sz="1200"/>
            </a:pPr>
            <a:endParaRPr lang="en-US"/>
          </a:p>
        </c:txPr>
        <c:crossAx val="1220715728"/>
        <c:crosses val="autoZero"/>
        <c:auto val="1"/>
        <c:lblAlgn val="ctr"/>
        <c:lblOffset val="100"/>
        <c:noMultiLvlLbl val="0"/>
      </c:catAx>
      <c:valAx>
        <c:axId val="1220715728"/>
        <c:scaling>
          <c:orientation val="minMax"/>
          <c:max val="100000.0"/>
        </c:scaling>
        <c:delete val="0"/>
        <c:axPos val="l"/>
        <c:majorGridlines>
          <c:spPr>
            <a:ln>
              <a:noFill/>
            </a:ln>
          </c:spPr>
        </c:majorGridlines>
        <c:numFmt formatCode="General" sourceLinked="1"/>
        <c:majorTickMark val="none"/>
        <c:minorTickMark val="none"/>
        <c:tickLblPos val="nextTo"/>
        <c:txPr>
          <a:bodyPr/>
          <a:lstStyle/>
          <a:p>
            <a:pPr>
              <a:defRPr sz="1200"/>
            </a:pPr>
            <a:endParaRPr lang="en-US"/>
          </a:p>
        </c:txPr>
        <c:crossAx val="1220713680"/>
        <c:crosses val="autoZero"/>
        <c:crossBetween val="between"/>
        <c:majorUnit val="20000.0"/>
        <c:minorUnit val="2000.0"/>
      </c:valAx>
      <c:valAx>
        <c:axId val="1220718560"/>
        <c:scaling>
          <c:orientation val="minMax"/>
        </c:scaling>
        <c:delete val="0"/>
        <c:axPos val="r"/>
        <c:numFmt formatCode="General" sourceLinked="1"/>
        <c:majorTickMark val="none"/>
        <c:minorTickMark val="none"/>
        <c:tickLblPos val="nextTo"/>
        <c:txPr>
          <a:bodyPr/>
          <a:lstStyle/>
          <a:p>
            <a:pPr>
              <a:defRPr sz="1200"/>
            </a:pPr>
            <a:endParaRPr lang="en-US"/>
          </a:p>
        </c:txPr>
        <c:crossAx val="1220720880"/>
        <c:crosses val="max"/>
        <c:crossBetween val="between"/>
        <c:majorUnit val="1000.0"/>
        <c:minorUnit val="100.0"/>
      </c:valAx>
      <c:catAx>
        <c:axId val="1220720880"/>
        <c:scaling>
          <c:orientation val="minMax"/>
        </c:scaling>
        <c:delete val="1"/>
        <c:axPos val="b"/>
        <c:majorTickMark val="out"/>
        <c:minorTickMark val="none"/>
        <c:tickLblPos val="nextTo"/>
        <c:crossAx val="1220718560"/>
        <c:crosses val="autoZero"/>
        <c:auto val="1"/>
        <c:lblAlgn val="ctr"/>
        <c:lblOffset val="100"/>
        <c:noMultiLvlLbl val="0"/>
      </c:catAx>
      <c:spPr>
        <a:solidFill>
          <a:schemeClr val="bg1">
            <a:lumMod val="85000"/>
            <a:alpha val="29000"/>
          </a:schemeClr>
        </a:solidFill>
        <a:ln>
          <a:solidFill>
            <a:schemeClr val="tx1"/>
          </a:solidFill>
        </a:ln>
      </c:spPr>
    </c:plotArea>
    <c:legend>
      <c:legendPos val="r"/>
      <c:layout>
        <c:manualLayout>
          <c:xMode val="edge"/>
          <c:yMode val="edge"/>
          <c:x val="0.0201424894553798"/>
          <c:y val="0.859279442587662"/>
          <c:w val="0.936226670951586"/>
          <c:h val="0.115585113011953"/>
        </c:manualLayout>
      </c:layout>
      <c:overlay val="0"/>
      <c:txPr>
        <a:bodyPr/>
        <a:lstStyle/>
        <a:p>
          <a:pPr>
            <a:defRPr sz="1200"/>
          </a:pPr>
          <a:endParaRPr lang="en-US"/>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0.43636</cdr:x>
      <cdr:y>0.41061</cdr:y>
    </cdr:from>
    <cdr:to>
      <cdr:x>0.47996</cdr:x>
      <cdr:y>0.51326</cdr:y>
    </cdr:to>
    <cdr:sp macro="" textlink="">
      <cdr:nvSpPr>
        <cdr:cNvPr id="2" name="Down Arrow 1"/>
        <cdr:cNvSpPr/>
      </cdr:nvSpPr>
      <cdr:spPr>
        <a:xfrm xmlns:a="http://schemas.openxmlformats.org/drawingml/2006/main">
          <a:off x="2287905" y="914400"/>
          <a:ext cx="228603" cy="228596"/>
        </a:xfrm>
        <a:prstGeom xmlns:a="http://schemas.openxmlformats.org/drawingml/2006/main" prst="downArrow">
          <a:avLst/>
        </a:prstGeom>
        <a:solidFill xmlns:a="http://schemas.openxmlformats.org/drawingml/2006/main">
          <a:schemeClr val="bg2">
            <a:lumMod val="50000"/>
          </a:schemeClr>
        </a:solidFill>
        <a:ln xmlns:a="http://schemas.openxmlformats.org/drawingml/2006/main">
          <a:solidFill>
            <a:schemeClr val="tx1"/>
          </a:solid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50F56-056B-3D46-BB1E-09D00B7A7B0F}" type="datetimeFigureOut">
              <a:rPr lang="en-US" smtClean="0"/>
              <a:t>9/1/17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418986-2758-0148-8401-B030045C1D49}" type="slidenum">
              <a:rPr lang="en-US" smtClean="0"/>
              <a:t>‹#›</a:t>
            </a:fld>
            <a:endParaRPr lang="en-US"/>
          </a:p>
        </p:txBody>
      </p:sp>
    </p:spTree>
    <p:extLst>
      <p:ext uri="{BB962C8B-B14F-4D97-AF65-F5344CB8AC3E}">
        <p14:creationId xmlns:p14="http://schemas.microsoft.com/office/powerpoint/2010/main" val="42589990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”Push” measure</a:t>
            </a:r>
            <a:r>
              <a:rPr lang="en-US" baseline="0" dirty="0" smtClean="0"/>
              <a:t> in early stages of market development, when demand is not enough</a:t>
            </a:r>
            <a:r>
              <a:rPr lang="en-US" dirty="0" smtClean="0"/>
              <a:t>: </a:t>
            </a:r>
            <a:r>
              <a:rPr lang="en-US" sz="1200" kern="1200" dirty="0" smtClean="0">
                <a:solidFill>
                  <a:schemeClr val="tx1"/>
                </a:solidFill>
                <a:effectLst/>
                <a:latin typeface="+mn-lt"/>
                <a:ea typeface="+mn-ea"/>
                <a:cs typeface="+mn-cs"/>
              </a:rPr>
              <a:t>It can therefore create a temporary situation of supply-demand imbalance, which, if addressed by other measures to support organic processing and marketing, leads to a next-level supply-demand equilibrium for the organic sector. </a:t>
            </a:r>
          </a:p>
          <a:p>
            <a:endParaRPr lang="en-US" dirty="0"/>
          </a:p>
        </p:txBody>
      </p:sp>
      <p:sp>
        <p:nvSpPr>
          <p:cNvPr id="4" name="Slide Number Placeholder 3"/>
          <p:cNvSpPr>
            <a:spLocks noGrp="1"/>
          </p:cNvSpPr>
          <p:nvPr>
            <p:ph type="sldNum" sz="quarter" idx="10"/>
          </p:nvPr>
        </p:nvSpPr>
        <p:spPr/>
        <p:txBody>
          <a:bodyPr/>
          <a:lstStyle/>
          <a:p>
            <a:fld id="{2F418986-2758-0148-8401-B030045C1D49}" type="slidenum">
              <a:rPr lang="en-US" smtClean="0"/>
              <a:t>3</a:t>
            </a:fld>
            <a:endParaRPr lang="en-US"/>
          </a:p>
        </p:txBody>
      </p:sp>
    </p:spTree>
    <p:extLst>
      <p:ext uri="{BB962C8B-B14F-4D97-AF65-F5344CB8AC3E}">
        <p14:creationId xmlns:p14="http://schemas.microsoft.com/office/powerpoint/2010/main" val="2726857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SLU: The </a:t>
            </a:r>
            <a:r>
              <a:rPr lang="en-US" sz="1200" kern="1200" dirty="0" smtClean="0">
                <a:solidFill>
                  <a:schemeClr val="tx1"/>
                </a:solidFill>
                <a:effectLst/>
                <a:latin typeface="+mn-lt"/>
                <a:ea typeface="+mn-ea"/>
                <a:cs typeface="+mn-cs"/>
              </a:rPr>
              <a:t>Standard </a:t>
            </a:r>
            <a:r>
              <a:rPr lang="en-US" sz="1200" kern="1200" dirty="0" err="1" smtClean="0">
                <a:solidFill>
                  <a:schemeClr val="tx1"/>
                </a:solidFill>
                <a:effectLst/>
                <a:latin typeface="+mn-lt"/>
                <a:ea typeface="+mn-ea"/>
                <a:cs typeface="+mn-cs"/>
              </a:rPr>
              <a:t>Labour</a:t>
            </a:r>
            <a:r>
              <a:rPr lang="en-US" sz="1200" kern="1200" dirty="0" smtClean="0">
                <a:solidFill>
                  <a:schemeClr val="tx1"/>
                </a:solidFill>
                <a:effectLst/>
                <a:latin typeface="+mn-lt"/>
                <a:ea typeface="+mn-ea"/>
                <a:cs typeface="+mn-cs"/>
              </a:rPr>
              <a:t> Unit </a:t>
            </a:r>
            <a:r>
              <a:rPr lang="en-US" sz="1200" kern="1200" dirty="0" smtClean="0">
                <a:solidFill>
                  <a:schemeClr val="tx1"/>
                </a:solidFill>
                <a:effectLst/>
                <a:latin typeface="+mn-lt"/>
                <a:ea typeface="+mn-ea"/>
                <a:cs typeface="+mn-cs"/>
              </a:rPr>
              <a:t>records </a:t>
            </a:r>
            <a:r>
              <a:rPr lang="en-US" sz="1200" kern="1200" dirty="0" smtClean="0">
                <a:solidFill>
                  <a:schemeClr val="tx1"/>
                </a:solidFill>
                <a:effectLst/>
                <a:latin typeface="+mn-lt"/>
                <a:ea typeface="+mn-ea"/>
                <a:cs typeface="+mn-cs"/>
              </a:rPr>
              <a:t>the overall working time requirement of a farm using standardized factors.</a:t>
            </a:r>
            <a:r>
              <a:rPr lang="en-US" dirty="0" smtClean="0">
                <a:effectLst/>
              </a:rPr>
              <a:t> </a:t>
            </a:r>
            <a:r>
              <a:rPr lang="en-US" sz="1200" kern="1200" dirty="0" smtClean="0">
                <a:solidFill>
                  <a:schemeClr val="tx1"/>
                </a:solidFill>
                <a:effectLst/>
                <a:latin typeface="+mn-lt"/>
                <a:ea typeface="+mn-ea"/>
                <a:cs typeface="+mn-cs"/>
              </a:rPr>
              <a:t>The agricultural area is one factor that comes into the calculation of this index, but in combination with many other factors. This calculation index is meant to be a fairer way to support small labor-intensive farms than the area calculation alone, especially when lower limits are applied as a criterion for accessing subsidies.</a:t>
            </a:r>
            <a:r>
              <a:rPr lang="en-US" dirty="0" smtClean="0">
                <a:effectLst/>
              </a:rPr>
              <a:t> </a:t>
            </a:r>
            <a:r>
              <a:rPr lang="en-US" sz="1200" kern="1200" dirty="0" smtClean="0">
                <a:solidFill>
                  <a:schemeClr val="tx1"/>
                </a:solidFill>
                <a:effectLst/>
                <a:latin typeface="+mn-lt"/>
                <a:ea typeface="+mn-ea"/>
                <a:cs typeface="+mn-cs"/>
              </a:rPr>
              <a:t>This index is called “</a:t>
            </a:r>
            <a:r>
              <a:rPr lang="en-US" sz="1200" kern="1200" dirty="0" err="1" smtClean="0">
                <a:solidFill>
                  <a:schemeClr val="tx1"/>
                </a:solidFill>
                <a:effectLst/>
                <a:latin typeface="+mn-lt"/>
                <a:ea typeface="+mn-ea"/>
                <a:cs typeface="+mn-cs"/>
              </a:rPr>
              <a:t>unités</a:t>
            </a:r>
            <a:r>
              <a:rPr lang="en-US" sz="1200" kern="1200" dirty="0" smtClean="0">
                <a:solidFill>
                  <a:schemeClr val="tx1"/>
                </a:solidFill>
                <a:effectLst/>
                <a:latin typeface="+mn-lt"/>
                <a:ea typeface="+mn-ea"/>
                <a:cs typeface="+mn-cs"/>
              </a:rPr>
              <a:t> de main </a:t>
            </a:r>
            <a:r>
              <a:rPr lang="en-US" sz="1200" kern="1200" dirty="0" err="1" smtClean="0">
                <a:solidFill>
                  <a:schemeClr val="tx1"/>
                </a:solidFill>
                <a:effectLst/>
                <a:latin typeface="+mn-lt"/>
                <a:ea typeface="+mn-ea"/>
                <a:cs typeface="+mn-cs"/>
              </a:rPr>
              <a:t>d’œuvre</a:t>
            </a:r>
            <a:r>
              <a:rPr lang="en-US" sz="1200" kern="1200" dirty="0" smtClean="0">
                <a:solidFill>
                  <a:schemeClr val="tx1"/>
                </a:solidFill>
                <a:effectLst/>
                <a:latin typeface="+mn-lt"/>
                <a:ea typeface="+mn-ea"/>
                <a:cs typeface="+mn-cs"/>
              </a:rPr>
              <a:t> standard (UMOS)”. More details on this index is available at https://</a:t>
            </a:r>
            <a:r>
              <a:rPr lang="en-US" sz="1200" kern="1200" dirty="0" err="1" smtClean="0">
                <a:solidFill>
                  <a:schemeClr val="tx1"/>
                </a:solidFill>
                <a:effectLst/>
                <a:latin typeface="+mn-lt"/>
                <a:ea typeface="+mn-ea"/>
                <a:cs typeface="+mn-cs"/>
              </a:rPr>
              <a:t>www.blw.admin.ch</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blw</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fr</a:t>
            </a:r>
            <a:r>
              <a:rPr lang="en-US" sz="1200" kern="1200" dirty="0" smtClean="0">
                <a:solidFill>
                  <a:schemeClr val="tx1"/>
                </a:solidFill>
                <a:effectLst/>
                <a:latin typeface="+mn-lt"/>
                <a:ea typeface="+mn-ea"/>
                <a:cs typeface="+mn-cs"/>
              </a:rPr>
              <a:t>/home/</a:t>
            </a:r>
            <a:r>
              <a:rPr lang="en-US" sz="1200" kern="1200" dirty="0" err="1" smtClean="0">
                <a:solidFill>
                  <a:schemeClr val="tx1"/>
                </a:solidFill>
                <a:effectLst/>
                <a:latin typeface="+mn-lt"/>
                <a:ea typeface="+mn-ea"/>
                <a:cs typeface="+mn-cs"/>
              </a:rPr>
              <a:t>instrumente</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grundlagen</a:t>
            </a:r>
            <a:r>
              <a:rPr lang="en-US" sz="1200" kern="1200" dirty="0" smtClean="0">
                <a:solidFill>
                  <a:schemeClr val="tx1"/>
                </a:solidFill>
                <a:effectLst/>
                <a:latin typeface="+mn-lt"/>
                <a:ea typeface="+mn-ea"/>
                <a:cs typeface="+mn-cs"/>
              </a:rPr>
              <a:t>-und-</a:t>
            </a:r>
            <a:r>
              <a:rPr lang="en-US" sz="1200" kern="1200" dirty="0" err="1" smtClean="0">
                <a:solidFill>
                  <a:schemeClr val="tx1"/>
                </a:solidFill>
                <a:effectLst/>
                <a:latin typeface="+mn-lt"/>
                <a:ea typeface="+mn-ea"/>
                <a:cs typeface="+mn-cs"/>
              </a:rPr>
              <a:t>querschnittsthemen</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sak.html</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de-DE"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418986-2758-0148-8401-B030045C1D49}" type="slidenum">
              <a:rPr lang="en-US" smtClean="0"/>
              <a:t>5</a:t>
            </a:fld>
            <a:endParaRPr lang="en-US"/>
          </a:p>
        </p:txBody>
      </p:sp>
    </p:spTree>
    <p:extLst>
      <p:ext uri="{BB962C8B-B14F-4D97-AF65-F5344CB8AC3E}">
        <p14:creationId xmlns:p14="http://schemas.microsoft.com/office/powerpoint/2010/main" val="2726857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smtClean="0"/>
              <a:t>Wallonia has a degressive payment model	whereby</a:t>
            </a:r>
            <a:r>
              <a:rPr lang="en-US" baseline="0" noProof="0" dirty="0" smtClean="0"/>
              <a:t> </a:t>
            </a:r>
            <a:r>
              <a:rPr lang="en-US" noProof="0" dirty="0" smtClean="0"/>
              <a:t>the payment level per ha decreases when the farm</a:t>
            </a:r>
            <a:r>
              <a:rPr lang="en-US" baseline="0" noProof="0" dirty="0" smtClean="0"/>
              <a:t> </a:t>
            </a:r>
            <a:r>
              <a:rPr lang="en-US" noProof="0" dirty="0" smtClean="0"/>
              <a:t>organic</a:t>
            </a:r>
            <a:r>
              <a:rPr lang="en-US" baseline="0" noProof="0" dirty="0" smtClean="0"/>
              <a:t> </a:t>
            </a:r>
            <a:r>
              <a:rPr lang="en-US" noProof="0" dirty="0" smtClean="0"/>
              <a:t>area increases. Nevertheless, payments have remained in the	same order of magnitude</a:t>
            </a:r>
            <a:r>
              <a:rPr lang="en-US" baseline="0" noProof="0" dirty="0" smtClean="0"/>
              <a:t> </a:t>
            </a:r>
            <a:r>
              <a:rPr lang="en-US" noProof="0" dirty="0" smtClean="0"/>
              <a:t>between</a:t>
            </a:r>
            <a:r>
              <a:rPr lang="en-US" baseline="0" noProof="0" dirty="0" smtClean="0"/>
              <a:t> </a:t>
            </a:r>
            <a:r>
              <a:rPr lang="en-US" noProof="0" dirty="0" smtClean="0"/>
              <a:t>2004 and 2014.</a:t>
            </a:r>
            <a:endParaRPr lang="en-US" noProof="0" dirty="0"/>
          </a:p>
        </p:txBody>
      </p:sp>
      <p:sp>
        <p:nvSpPr>
          <p:cNvPr id="4" name="Slide Number Placeholder 3"/>
          <p:cNvSpPr>
            <a:spLocks noGrp="1"/>
          </p:cNvSpPr>
          <p:nvPr>
            <p:ph type="sldNum" sz="quarter" idx="10"/>
          </p:nvPr>
        </p:nvSpPr>
        <p:spPr/>
        <p:txBody>
          <a:bodyPr/>
          <a:lstStyle/>
          <a:p>
            <a:fld id="{2F418986-2758-0148-8401-B030045C1D49}" type="slidenum">
              <a:rPr lang="en-US" smtClean="0"/>
              <a:t>7</a:t>
            </a:fld>
            <a:endParaRPr lang="en-US"/>
          </a:p>
        </p:txBody>
      </p:sp>
    </p:spTree>
    <p:extLst>
      <p:ext uri="{BB962C8B-B14F-4D97-AF65-F5344CB8AC3E}">
        <p14:creationId xmlns:p14="http://schemas.microsoft.com/office/powerpoint/2010/main" val="147383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Bulgaria</a:t>
            </a:r>
            <a:r>
              <a:rPr lang="en-US" baseline="0" dirty="0" smtClean="0"/>
              <a:t> </a:t>
            </a:r>
            <a:r>
              <a:rPr lang="en-US" dirty="0" smtClean="0"/>
              <a:t>is an example of country where organic sector development was triggered mainly through financial support (subsidies), while other factors (market demand, organic associations and social movement) were nearly non-existent. This happened after Bulgaria’s accession to the EU, when the structural communitarian funds started providing financial incentives for the development of the organic sector. From 2011 to 2012, following the introduction of area payments, organic farming in Bulgaria expanded from 1054 to 2016 operators in only one year.</a:t>
            </a:r>
            <a:endParaRPr lang="en-US" dirty="0"/>
          </a:p>
        </p:txBody>
      </p:sp>
      <p:sp>
        <p:nvSpPr>
          <p:cNvPr id="4" name="Slide Number Placeholder 3"/>
          <p:cNvSpPr>
            <a:spLocks noGrp="1"/>
          </p:cNvSpPr>
          <p:nvPr>
            <p:ph type="sldNum" sz="quarter" idx="10"/>
          </p:nvPr>
        </p:nvSpPr>
        <p:spPr/>
        <p:txBody>
          <a:bodyPr/>
          <a:lstStyle/>
          <a:p>
            <a:fld id="{2F418986-2758-0148-8401-B030045C1D49}" type="slidenum">
              <a:rPr lang="en-US" smtClean="0"/>
              <a:t>8</a:t>
            </a:fld>
            <a:endParaRPr lang="en-US"/>
          </a:p>
        </p:txBody>
      </p:sp>
    </p:spTree>
    <p:extLst>
      <p:ext uri="{BB962C8B-B14F-4D97-AF65-F5344CB8AC3E}">
        <p14:creationId xmlns:p14="http://schemas.microsoft.com/office/powerpoint/2010/main" val="377295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8986-2758-0148-8401-B030045C1D49}" type="slidenum">
              <a:rPr lang="en-US" smtClean="0"/>
              <a:t>9</a:t>
            </a:fld>
            <a:endParaRPr lang="en-US"/>
          </a:p>
        </p:txBody>
      </p:sp>
    </p:spTree>
    <p:extLst>
      <p:ext uri="{BB962C8B-B14F-4D97-AF65-F5344CB8AC3E}">
        <p14:creationId xmlns:p14="http://schemas.microsoft.com/office/powerpoint/2010/main" val="295536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Challenge</a:t>
            </a:r>
            <a:r>
              <a:rPr lang="en-US" sz="1200" kern="1200" baseline="0" dirty="0" smtClean="0">
                <a:solidFill>
                  <a:schemeClr val="tx1"/>
                </a:solidFill>
                <a:effectLst/>
                <a:latin typeface="+mn-lt"/>
                <a:ea typeface="+mn-ea"/>
                <a:cs typeface="+mn-cs"/>
              </a:rPr>
              <a:t> to predict the uptake of the scheme</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dramatic illustration of this problem is the case of </a:t>
            </a:r>
            <a:r>
              <a:rPr lang="en-US" sz="1200" b="1" kern="1200" dirty="0" smtClean="0">
                <a:solidFill>
                  <a:schemeClr val="tx1"/>
                </a:solidFill>
                <a:effectLst/>
                <a:latin typeface="+mn-lt"/>
                <a:ea typeface="+mn-ea"/>
                <a:cs typeface="+mn-cs"/>
              </a:rPr>
              <a:t>Romania</a:t>
            </a:r>
            <a:r>
              <a:rPr lang="en-US" sz="1200" kern="1200" dirty="0" smtClean="0">
                <a:solidFill>
                  <a:schemeClr val="tx1"/>
                </a:solidFill>
                <a:effectLst/>
                <a:latin typeface="+mn-lt"/>
                <a:ea typeface="+mn-ea"/>
                <a:cs typeface="+mn-cs"/>
              </a:rPr>
              <a:t>, where the government estimated that about 300 very small farmers (less than 5 ha) would convert to organic farming based on the area payment conversion subsidy scheme that was adopted in 2010 and that foresaw a subsidy of EUR 1,500 (maximum) per farm for those small farmers. However, more than </a:t>
            </a:r>
            <a:r>
              <a:rPr lang="en-US" sz="1200" kern="1200" dirty="0" smtClean="0">
                <a:solidFill>
                  <a:schemeClr val="tx1"/>
                </a:solidFill>
                <a:effectLst/>
                <a:latin typeface="+mn-lt"/>
                <a:ea typeface="+mn-ea"/>
                <a:cs typeface="+mn-cs"/>
              </a:rPr>
              <a:t>7,000 </a:t>
            </a:r>
            <a:r>
              <a:rPr lang="en-US" sz="1200" kern="1200" dirty="0" smtClean="0">
                <a:solidFill>
                  <a:schemeClr val="tx1"/>
                </a:solidFill>
                <a:effectLst/>
                <a:latin typeface="+mn-lt"/>
                <a:ea typeface="+mn-ea"/>
                <a:cs typeface="+mn-cs"/>
              </a:rPr>
              <a:t>farmers in this category applied for the subsidy scheme, of whom 6,550 were eligible. Because the government had budgeted a fixed total budget for this subsidy scheme, the strong uptake of organic farming led the payment per farm to drop from a maximum of EUR 1,500 to a maximum of EUR 80 per farm. This was a huge disappointment for farmers who had signed a commitment to practice organic farming for at least 5 years. </a:t>
            </a:r>
            <a:endParaRPr lang="en-US" dirty="0"/>
          </a:p>
        </p:txBody>
      </p:sp>
      <p:sp>
        <p:nvSpPr>
          <p:cNvPr id="4" name="Slide Number Placeholder 3"/>
          <p:cNvSpPr>
            <a:spLocks noGrp="1"/>
          </p:cNvSpPr>
          <p:nvPr>
            <p:ph type="sldNum" sz="quarter" idx="10"/>
          </p:nvPr>
        </p:nvSpPr>
        <p:spPr/>
        <p:txBody>
          <a:bodyPr/>
          <a:lstStyle/>
          <a:p>
            <a:fld id="{2F418986-2758-0148-8401-B030045C1D49}" type="slidenum">
              <a:rPr lang="en-US" smtClean="0"/>
              <a:t>11</a:t>
            </a:fld>
            <a:endParaRPr lang="en-US"/>
          </a:p>
        </p:txBody>
      </p:sp>
    </p:spTree>
    <p:extLst>
      <p:ext uri="{BB962C8B-B14F-4D97-AF65-F5344CB8AC3E}">
        <p14:creationId xmlns:p14="http://schemas.microsoft.com/office/powerpoint/2010/main" val="2726857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with subtitle">
    <p:spTree>
      <p:nvGrpSpPr>
        <p:cNvPr id="1" name=""/>
        <p:cNvGrpSpPr/>
        <p:nvPr/>
      </p:nvGrpSpPr>
      <p:grpSpPr>
        <a:xfrm>
          <a:off x="0" y="0"/>
          <a:ext cx="0" cy="0"/>
          <a:chOff x="0" y="0"/>
          <a:chExt cx="0" cy="0"/>
        </a:xfrm>
      </p:grpSpPr>
      <p:cxnSp>
        <p:nvCxnSpPr>
          <p:cNvPr id="15" name="Straight Connector 14"/>
          <p:cNvCxnSpPr/>
          <p:nvPr userDrawn="1"/>
        </p:nvCxnSpPr>
        <p:spPr>
          <a:xfrm>
            <a:off x="1293068" y="4696190"/>
            <a:ext cx="2066411"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p:ph type="body" sz="quarter" idx="12"/>
          </p:nvPr>
        </p:nvSpPr>
        <p:spPr>
          <a:xfrm>
            <a:off x="1203002" y="3749855"/>
            <a:ext cx="5043233" cy="477252"/>
          </a:xfrm>
          <a:prstGeom prst="rect">
            <a:avLst/>
          </a:prstGeom>
        </p:spPr>
        <p:txBody>
          <a:bodyPr vert="horz" anchor="ctr" anchorCtr="0"/>
          <a:lstStyle>
            <a:lvl1pPr marL="0" indent="0">
              <a:buNone/>
              <a:defRPr sz="2000" b="0">
                <a:solidFill>
                  <a:schemeClr val="tx2"/>
                </a:solidFill>
              </a:defRPr>
            </a:lvl1pPr>
            <a:lvl2pPr marL="457200" indent="0">
              <a:buNone/>
              <a:defRPr/>
            </a:lvl2pPr>
            <a:lvl5pPr marL="1828800" indent="0" algn="l">
              <a:buNone/>
              <a:defRPr/>
            </a:lvl5pPr>
          </a:lstStyle>
          <a:p>
            <a:pPr lvl="0"/>
            <a:r>
              <a:rPr lang="de-DE" smtClean="0"/>
              <a:t>Click to edit Master text styles</a:t>
            </a:r>
          </a:p>
        </p:txBody>
      </p:sp>
      <p:sp>
        <p:nvSpPr>
          <p:cNvPr id="9" name="Title 4"/>
          <p:cNvSpPr>
            <a:spLocks noGrp="1"/>
          </p:cNvSpPr>
          <p:nvPr>
            <p:ph type="title"/>
          </p:nvPr>
        </p:nvSpPr>
        <p:spPr>
          <a:xfrm>
            <a:off x="1203002" y="2023824"/>
            <a:ext cx="5629585" cy="1582715"/>
          </a:xfrm>
          <a:prstGeom prst="rect">
            <a:avLst/>
          </a:prstGeom>
        </p:spPr>
        <p:txBody>
          <a:bodyPr vert="horz" anchor="ctr" anchorCtr="0"/>
          <a:lstStyle>
            <a:lvl1pPr algn="l">
              <a:defRPr sz="3600" b="1"/>
            </a:lvl1pPr>
          </a:lstStyle>
          <a:p>
            <a:r>
              <a:rPr lang="de-DE" smtClean="0"/>
              <a:t>Click to edit Master title style</a:t>
            </a:r>
            <a:endParaRPr lang="en-US" dirty="0"/>
          </a:p>
        </p:txBody>
      </p:sp>
      <p:sp>
        <p:nvSpPr>
          <p:cNvPr id="10" name="Text Placeholder 12"/>
          <p:cNvSpPr>
            <a:spLocks noGrp="1"/>
          </p:cNvSpPr>
          <p:nvPr>
            <p:ph type="body" sz="quarter" idx="11" hasCustomPrompt="1"/>
          </p:nvPr>
        </p:nvSpPr>
        <p:spPr>
          <a:xfrm>
            <a:off x="1203002" y="5324748"/>
            <a:ext cx="3558125" cy="433699"/>
          </a:xfrm>
          <a:prstGeom prst="rect">
            <a:avLst/>
          </a:prstGeom>
        </p:spPr>
        <p:txBody>
          <a:bodyPr vert="horz" anchor="ctr" anchorCtr="0"/>
          <a:lstStyle>
            <a:lvl1pPr marL="0" indent="0">
              <a:buNone/>
              <a:defRPr sz="1200" baseline="0"/>
            </a:lvl1pPr>
          </a:lstStyle>
          <a:p>
            <a:pPr lvl="0"/>
            <a:r>
              <a:rPr lang="en-US" dirty="0" smtClean="0"/>
              <a:t>Name | Location</a:t>
            </a:r>
            <a:endParaRPr lang="en-US" dirty="0"/>
          </a:p>
        </p:txBody>
      </p:sp>
    </p:spTree>
    <p:extLst>
      <p:ext uri="{BB962C8B-B14F-4D97-AF65-F5344CB8AC3E}">
        <p14:creationId xmlns:p14="http://schemas.microsoft.com/office/powerpoint/2010/main" val="3119437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Picture + Tex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sz="2400" b="1"/>
            </a:lvl1pPr>
          </a:lstStyle>
          <a:p>
            <a:endParaRPr lang="en-US" dirty="0"/>
          </a:p>
        </p:txBody>
      </p:sp>
      <p:sp>
        <p:nvSpPr>
          <p:cNvPr id="6" name="Media Placeholder 5"/>
          <p:cNvSpPr>
            <a:spLocks noGrp="1"/>
          </p:cNvSpPr>
          <p:nvPr>
            <p:ph type="media" sz="quarter" idx="10" hasCustomPrompt="1"/>
          </p:nvPr>
        </p:nvSpPr>
        <p:spPr>
          <a:xfrm>
            <a:off x="749300" y="1724025"/>
            <a:ext cx="2475614" cy="4078000"/>
          </a:xfrm>
          <a:prstGeom prst="rect">
            <a:avLst/>
          </a:prstGeom>
        </p:spPr>
        <p:txBody>
          <a:bodyPr vert="horz"/>
          <a:lstStyle/>
          <a:p>
            <a:r>
              <a:rPr lang="en-US" dirty="0" smtClean="0"/>
              <a:t>Picture</a:t>
            </a:r>
            <a:endParaRPr lang="en-US" dirty="0"/>
          </a:p>
        </p:txBody>
      </p:sp>
      <p:sp>
        <p:nvSpPr>
          <p:cNvPr id="8" name="Text Placeholder 9"/>
          <p:cNvSpPr>
            <a:spLocks noGrp="1"/>
          </p:cNvSpPr>
          <p:nvPr>
            <p:ph type="body" sz="quarter" idx="12"/>
          </p:nvPr>
        </p:nvSpPr>
        <p:spPr>
          <a:xfrm>
            <a:off x="3349428" y="1724025"/>
            <a:ext cx="5047681" cy="4078000"/>
          </a:xfrm>
          <a:prstGeom prst="rect">
            <a:avLst/>
          </a:prstGeom>
        </p:spPr>
        <p:txBody>
          <a:bodyPr vert="horz" anchor="t" anchorCtr="0"/>
          <a:lstStyle>
            <a:lvl1pPr marL="0" indent="0">
              <a:buNone/>
              <a:defRPr sz="1200"/>
            </a:lvl1pPr>
          </a:lstStyle>
          <a:p>
            <a:pPr lvl="0"/>
            <a:endParaRPr lang="en-US" dirty="0"/>
          </a:p>
        </p:txBody>
      </p:sp>
      <p:sp>
        <p:nvSpPr>
          <p:cNvPr id="12"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139934699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Picture lef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sz="2400" b="1"/>
            </a:lvl1pPr>
          </a:lstStyle>
          <a:p>
            <a:endParaRPr lang="en-US" dirty="0"/>
          </a:p>
        </p:txBody>
      </p:sp>
      <p:sp>
        <p:nvSpPr>
          <p:cNvPr id="6" name="Media Placeholder 5"/>
          <p:cNvSpPr>
            <a:spLocks noGrp="1"/>
          </p:cNvSpPr>
          <p:nvPr>
            <p:ph type="media" sz="quarter" idx="10" hasCustomPrompt="1"/>
          </p:nvPr>
        </p:nvSpPr>
        <p:spPr>
          <a:xfrm>
            <a:off x="749299" y="1724025"/>
            <a:ext cx="5339437" cy="4078000"/>
          </a:xfrm>
          <a:prstGeom prst="rect">
            <a:avLst/>
          </a:prstGeom>
        </p:spPr>
        <p:txBody>
          <a:bodyPr vert="horz"/>
          <a:lstStyle/>
          <a:p>
            <a:r>
              <a:rPr lang="en-US" dirty="0" smtClean="0"/>
              <a:t>Picture</a:t>
            </a:r>
            <a:endParaRPr lang="en-US" dirty="0"/>
          </a:p>
        </p:txBody>
      </p:sp>
      <p:sp>
        <p:nvSpPr>
          <p:cNvPr id="8" name="Text Placeholder 9"/>
          <p:cNvSpPr>
            <a:spLocks noGrp="1"/>
          </p:cNvSpPr>
          <p:nvPr>
            <p:ph type="body" sz="quarter" idx="12"/>
          </p:nvPr>
        </p:nvSpPr>
        <p:spPr>
          <a:xfrm>
            <a:off x="6194574" y="1724025"/>
            <a:ext cx="2202535" cy="4078000"/>
          </a:xfrm>
          <a:prstGeom prst="rect">
            <a:avLst/>
          </a:prstGeom>
        </p:spPr>
        <p:txBody>
          <a:bodyPr vert="horz" anchor="t" anchorCtr="0"/>
          <a:lstStyle>
            <a:lvl1pPr marL="0" indent="0">
              <a:buNone/>
              <a:defRPr sz="1200"/>
            </a:lvl1pPr>
          </a:lstStyle>
          <a:p>
            <a:pPr lvl="0"/>
            <a:endParaRPr lang="en-US" dirty="0"/>
          </a:p>
        </p:txBody>
      </p:sp>
      <p:sp>
        <p:nvSpPr>
          <p:cNvPr id="11"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424818425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 Picture righ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sz="2400" b="1"/>
            </a:lvl1pPr>
          </a:lstStyle>
          <a:p>
            <a:endParaRPr lang="en-US" dirty="0"/>
          </a:p>
        </p:txBody>
      </p:sp>
      <p:sp>
        <p:nvSpPr>
          <p:cNvPr id="6" name="Media Placeholder 5"/>
          <p:cNvSpPr>
            <a:spLocks noGrp="1"/>
          </p:cNvSpPr>
          <p:nvPr>
            <p:ph type="media" sz="quarter" idx="10" hasCustomPrompt="1"/>
          </p:nvPr>
        </p:nvSpPr>
        <p:spPr>
          <a:xfrm>
            <a:off x="3057671" y="1724025"/>
            <a:ext cx="5339437" cy="4078000"/>
          </a:xfrm>
          <a:prstGeom prst="rect">
            <a:avLst/>
          </a:prstGeom>
        </p:spPr>
        <p:txBody>
          <a:bodyPr vert="horz"/>
          <a:lstStyle/>
          <a:p>
            <a:r>
              <a:rPr lang="en-US" dirty="0" smtClean="0"/>
              <a:t>Picture</a:t>
            </a:r>
            <a:endParaRPr lang="en-US" dirty="0"/>
          </a:p>
        </p:txBody>
      </p:sp>
      <p:sp>
        <p:nvSpPr>
          <p:cNvPr id="8" name="Text Placeholder 9"/>
          <p:cNvSpPr>
            <a:spLocks noGrp="1"/>
          </p:cNvSpPr>
          <p:nvPr>
            <p:ph type="body" sz="quarter" idx="12"/>
          </p:nvPr>
        </p:nvSpPr>
        <p:spPr>
          <a:xfrm>
            <a:off x="749493" y="1724025"/>
            <a:ext cx="2202535" cy="4078000"/>
          </a:xfrm>
          <a:prstGeom prst="rect">
            <a:avLst/>
          </a:prstGeom>
        </p:spPr>
        <p:txBody>
          <a:bodyPr vert="horz" anchor="t" anchorCtr="0"/>
          <a:lstStyle>
            <a:lvl1pPr marL="0" indent="0">
              <a:buNone/>
              <a:defRPr sz="1200"/>
            </a:lvl1pPr>
          </a:lstStyle>
          <a:p>
            <a:pPr lvl="0"/>
            <a:endParaRPr lang="en-US" dirty="0"/>
          </a:p>
        </p:txBody>
      </p:sp>
      <p:sp>
        <p:nvSpPr>
          <p:cNvPr id="11"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156188734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 2 Pictures">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sz="2400" b="1"/>
            </a:lvl1pPr>
          </a:lstStyle>
          <a:p>
            <a:endParaRPr lang="en-US" dirty="0"/>
          </a:p>
        </p:txBody>
      </p:sp>
      <p:sp>
        <p:nvSpPr>
          <p:cNvPr id="6" name="Media Placeholder 5"/>
          <p:cNvSpPr>
            <a:spLocks noGrp="1"/>
          </p:cNvSpPr>
          <p:nvPr>
            <p:ph type="media" sz="quarter" idx="10" hasCustomPrompt="1"/>
          </p:nvPr>
        </p:nvSpPr>
        <p:spPr>
          <a:xfrm>
            <a:off x="749299" y="1724025"/>
            <a:ext cx="3726981" cy="4078000"/>
          </a:xfrm>
          <a:prstGeom prst="rect">
            <a:avLst/>
          </a:prstGeom>
        </p:spPr>
        <p:txBody>
          <a:bodyPr vert="horz"/>
          <a:lstStyle/>
          <a:p>
            <a:r>
              <a:rPr lang="en-US" dirty="0" smtClean="0"/>
              <a:t>Picture</a:t>
            </a:r>
            <a:endParaRPr lang="en-US" dirty="0"/>
          </a:p>
        </p:txBody>
      </p:sp>
      <p:sp>
        <p:nvSpPr>
          <p:cNvPr id="8" name="Text Placeholder 9"/>
          <p:cNvSpPr>
            <a:spLocks noGrp="1"/>
          </p:cNvSpPr>
          <p:nvPr>
            <p:ph type="body" sz="quarter" idx="12"/>
          </p:nvPr>
        </p:nvSpPr>
        <p:spPr>
          <a:xfrm>
            <a:off x="749493" y="5914081"/>
            <a:ext cx="3726787" cy="460676"/>
          </a:xfrm>
          <a:prstGeom prst="rect">
            <a:avLst/>
          </a:prstGeom>
        </p:spPr>
        <p:txBody>
          <a:bodyPr vert="horz" anchor="t" anchorCtr="0"/>
          <a:lstStyle>
            <a:lvl1pPr marL="0" indent="0">
              <a:buNone/>
              <a:defRPr sz="1200"/>
            </a:lvl1pPr>
          </a:lstStyle>
          <a:p>
            <a:pPr lvl="0"/>
            <a:endParaRPr lang="en-US" dirty="0"/>
          </a:p>
        </p:txBody>
      </p:sp>
      <p:sp>
        <p:nvSpPr>
          <p:cNvPr id="10" name="Media Placeholder 5"/>
          <p:cNvSpPr>
            <a:spLocks noGrp="1"/>
          </p:cNvSpPr>
          <p:nvPr>
            <p:ph type="media" sz="quarter" idx="13" hasCustomPrompt="1"/>
          </p:nvPr>
        </p:nvSpPr>
        <p:spPr>
          <a:xfrm>
            <a:off x="4670128" y="1724025"/>
            <a:ext cx="3726981" cy="4078000"/>
          </a:xfrm>
          <a:prstGeom prst="rect">
            <a:avLst/>
          </a:prstGeom>
        </p:spPr>
        <p:txBody>
          <a:bodyPr vert="horz"/>
          <a:lstStyle/>
          <a:p>
            <a:r>
              <a:rPr lang="en-US" dirty="0" smtClean="0"/>
              <a:t>Picture</a:t>
            </a:r>
            <a:endParaRPr lang="en-US" dirty="0"/>
          </a:p>
        </p:txBody>
      </p:sp>
      <p:sp>
        <p:nvSpPr>
          <p:cNvPr id="11" name="Text Placeholder 9"/>
          <p:cNvSpPr>
            <a:spLocks noGrp="1"/>
          </p:cNvSpPr>
          <p:nvPr>
            <p:ph type="body" sz="quarter" idx="14"/>
          </p:nvPr>
        </p:nvSpPr>
        <p:spPr>
          <a:xfrm>
            <a:off x="4670128" y="5914081"/>
            <a:ext cx="3491767" cy="460676"/>
          </a:xfrm>
          <a:prstGeom prst="rect">
            <a:avLst/>
          </a:prstGeom>
        </p:spPr>
        <p:txBody>
          <a:bodyPr vert="horz" anchor="t" anchorCtr="0"/>
          <a:lstStyle>
            <a:lvl1pPr marL="0" indent="0">
              <a:buNone/>
              <a:defRPr sz="1200"/>
            </a:lvl1pPr>
          </a:lstStyle>
          <a:p>
            <a:pPr lvl="0"/>
            <a:endParaRPr lang="en-US" dirty="0"/>
          </a:p>
        </p:txBody>
      </p:sp>
      <p:sp>
        <p:nvSpPr>
          <p:cNvPr id="13"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51236363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 Tabl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sz="2400" b="1"/>
            </a:lvl1pPr>
          </a:lstStyle>
          <a:p>
            <a:endParaRPr lang="en-US" dirty="0"/>
          </a:p>
        </p:txBody>
      </p:sp>
      <p:sp>
        <p:nvSpPr>
          <p:cNvPr id="5" name="Table Placeholder 4"/>
          <p:cNvSpPr>
            <a:spLocks noGrp="1"/>
          </p:cNvSpPr>
          <p:nvPr>
            <p:ph type="tbl" sz="quarter" idx="10"/>
          </p:nvPr>
        </p:nvSpPr>
        <p:spPr>
          <a:xfrm>
            <a:off x="749300" y="1618592"/>
            <a:ext cx="7648575" cy="4550434"/>
          </a:xfrm>
          <a:prstGeom prst="rect">
            <a:avLst/>
          </a:prstGeom>
        </p:spPr>
        <p:txBody>
          <a:bodyPr vert="horz"/>
          <a:lstStyle/>
          <a:p>
            <a:endParaRPr lang="en-US"/>
          </a:p>
        </p:txBody>
      </p:sp>
      <p:sp>
        <p:nvSpPr>
          <p:cNvPr id="13"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97945006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 3 Pictures">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749300" y="504253"/>
            <a:ext cx="3733206" cy="5042533"/>
          </a:xfrm>
          <a:prstGeom prst="rect">
            <a:avLst/>
          </a:prstGeom>
        </p:spPr>
        <p:txBody>
          <a:bodyPr vert="horz"/>
          <a:lstStyle/>
          <a:p>
            <a:endParaRPr lang="en-US"/>
          </a:p>
        </p:txBody>
      </p:sp>
      <p:sp>
        <p:nvSpPr>
          <p:cNvPr id="10" name="Picture Placeholder 5"/>
          <p:cNvSpPr>
            <a:spLocks noGrp="1"/>
          </p:cNvSpPr>
          <p:nvPr>
            <p:ph type="pic" sz="quarter" idx="11"/>
          </p:nvPr>
        </p:nvSpPr>
        <p:spPr>
          <a:xfrm>
            <a:off x="4638148" y="504252"/>
            <a:ext cx="3758961" cy="2278479"/>
          </a:xfrm>
          <a:prstGeom prst="rect">
            <a:avLst/>
          </a:prstGeom>
        </p:spPr>
        <p:txBody>
          <a:bodyPr vert="horz"/>
          <a:lstStyle/>
          <a:p>
            <a:endParaRPr lang="en-US"/>
          </a:p>
        </p:txBody>
      </p:sp>
      <p:sp>
        <p:nvSpPr>
          <p:cNvPr id="11" name="Picture Placeholder 5"/>
          <p:cNvSpPr>
            <a:spLocks noGrp="1"/>
          </p:cNvSpPr>
          <p:nvPr>
            <p:ph type="pic" sz="quarter" idx="12"/>
          </p:nvPr>
        </p:nvSpPr>
        <p:spPr>
          <a:xfrm>
            <a:off x="4638148" y="2952998"/>
            <a:ext cx="3758961" cy="2593788"/>
          </a:xfrm>
          <a:prstGeom prst="rect">
            <a:avLst/>
          </a:prstGeom>
        </p:spPr>
        <p:txBody>
          <a:bodyPr vert="horz"/>
          <a:lstStyle/>
          <a:p>
            <a:endParaRPr lang="en-US"/>
          </a:p>
        </p:txBody>
      </p:sp>
      <p:sp>
        <p:nvSpPr>
          <p:cNvPr id="14" name="Text Placeholder 9"/>
          <p:cNvSpPr>
            <a:spLocks noGrp="1"/>
          </p:cNvSpPr>
          <p:nvPr>
            <p:ph type="body" sz="quarter" idx="13"/>
          </p:nvPr>
        </p:nvSpPr>
        <p:spPr>
          <a:xfrm>
            <a:off x="749300" y="5702420"/>
            <a:ext cx="7647809" cy="460676"/>
          </a:xfrm>
          <a:prstGeom prst="rect">
            <a:avLst/>
          </a:prstGeom>
        </p:spPr>
        <p:txBody>
          <a:bodyPr vert="horz" anchor="t" anchorCtr="0"/>
          <a:lstStyle>
            <a:lvl1pPr marL="0" indent="0">
              <a:buNone/>
              <a:defRPr sz="1200"/>
            </a:lvl1pPr>
          </a:lstStyle>
          <a:p>
            <a:pPr lvl="0"/>
            <a:endParaRPr lang="en-US" dirty="0"/>
          </a:p>
        </p:txBody>
      </p:sp>
      <p:sp>
        <p:nvSpPr>
          <p:cNvPr id="16"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31759801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ection Title - Basic">
    <p:spTree>
      <p:nvGrpSpPr>
        <p:cNvPr id="1" name=""/>
        <p:cNvGrpSpPr/>
        <p:nvPr/>
      </p:nvGrpSpPr>
      <p:grpSpPr>
        <a:xfrm>
          <a:off x="0" y="0"/>
          <a:ext cx="0" cy="0"/>
          <a:chOff x="0" y="0"/>
          <a:chExt cx="0" cy="0"/>
        </a:xfrm>
      </p:grpSpPr>
      <p:sp>
        <p:nvSpPr>
          <p:cNvPr id="9" name="Freeform 8"/>
          <p:cNvSpPr/>
          <p:nvPr userDrawn="1"/>
        </p:nvSpPr>
        <p:spPr>
          <a:xfrm rot="10800000">
            <a:off x="753795" y="2911285"/>
            <a:ext cx="994712" cy="1031058"/>
          </a:xfrm>
          <a:custGeom>
            <a:avLst/>
            <a:gdLst>
              <a:gd name="connsiteX0" fmla="*/ 0 w 1152627"/>
              <a:gd name="connsiteY0" fmla="*/ 1031058 h 1031058"/>
              <a:gd name="connsiteX1" fmla="*/ 1152627 w 1152627"/>
              <a:gd name="connsiteY1" fmla="*/ 1018484 h 1031058"/>
              <a:gd name="connsiteX2" fmla="*/ 1140053 w 1152627"/>
              <a:gd name="connsiteY2" fmla="*/ 0 h 1031058"/>
            </a:gdLst>
            <a:ahLst/>
            <a:cxnLst>
              <a:cxn ang="0">
                <a:pos x="connsiteX0" y="connsiteY0"/>
              </a:cxn>
              <a:cxn ang="0">
                <a:pos x="connsiteX1" y="connsiteY1"/>
              </a:cxn>
              <a:cxn ang="0">
                <a:pos x="connsiteX2" y="connsiteY2"/>
              </a:cxn>
            </a:cxnLst>
            <a:rect l="l" t="t" r="r" b="b"/>
            <a:pathLst>
              <a:path w="1152627" h="1031058">
                <a:moveTo>
                  <a:pt x="0" y="1031058"/>
                </a:moveTo>
                <a:lnTo>
                  <a:pt x="1152627" y="1018484"/>
                </a:lnTo>
                <a:lnTo>
                  <a:pt x="1140053" y="0"/>
                </a:lnTo>
              </a:path>
            </a:pathLst>
          </a:custGeom>
          <a:ln w="111125" cap="flat" cmpd="sng">
            <a:solidFill>
              <a:srgbClr val="203150"/>
            </a:solidFill>
            <a:miter lim="800000"/>
            <a:head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 Placeholder 12"/>
          <p:cNvSpPr>
            <a:spLocks noGrp="1"/>
          </p:cNvSpPr>
          <p:nvPr>
            <p:ph type="body" sz="quarter" idx="10"/>
          </p:nvPr>
        </p:nvSpPr>
        <p:spPr>
          <a:xfrm>
            <a:off x="1251150" y="3353278"/>
            <a:ext cx="5715667" cy="1443037"/>
          </a:xfrm>
          <a:prstGeom prst="rect">
            <a:avLst/>
          </a:prstGeom>
        </p:spPr>
        <p:txBody>
          <a:bodyPr vert="horz" anchor="t" anchorCtr="0"/>
          <a:lstStyle>
            <a:lvl1pPr marL="0" indent="0">
              <a:buNone/>
              <a:defRPr b="1" baseline="0">
                <a:latin typeface="+mj-lt"/>
              </a:defRPr>
            </a:lvl1pPr>
          </a:lstStyle>
          <a:p>
            <a:pPr lvl="0"/>
            <a:endParaRPr lang="en-US" dirty="0"/>
          </a:p>
        </p:txBody>
      </p:sp>
    </p:spTree>
    <p:extLst>
      <p:ext uri="{BB962C8B-B14F-4D97-AF65-F5344CB8AC3E}">
        <p14:creationId xmlns:p14="http://schemas.microsoft.com/office/powerpoint/2010/main" val="3371337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28418" y="1999697"/>
            <a:ext cx="5594586" cy="899847"/>
          </a:xfrm>
          <a:prstGeom prst="rect">
            <a:avLst/>
          </a:prstGeom>
        </p:spPr>
        <p:txBody>
          <a:bodyPr anchor="ctr" anchorCtr="0"/>
          <a:lstStyle>
            <a:lvl1pPr algn="l">
              <a:defRPr sz="2800" b="1" baseline="0"/>
            </a:lvl1pPr>
          </a:lstStyle>
          <a:p>
            <a:r>
              <a:rPr lang="en-GB" dirty="0" smtClean="0"/>
              <a:t>Add ‘thank you’ message here</a:t>
            </a:r>
            <a:endParaRPr lang="en-US" dirty="0"/>
          </a:p>
        </p:txBody>
      </p:sp>
      <p:sp>
        <p:nvSpPr>
          <p:cNvPr id="3" name="Subtitle 2"/>
          <p:cNvSpPr>
            <a:spLocks noGrp="1"/>
          </p:cNvSpPr>
          <p:nvPr>
            <p:ph type="subTitle" idx="1" hasCustomPrompt="1"/>
          </p:nvPr>
        </p:nvSpPr>
        <p:spPr>
          <a:xfrm>
            <a:off x="1128419" y="2894402"/>
            <a:ext cx="6400800" cy="462421"/>
          </a:xfrm>
          <a:prstGeom prst="rect">
            <a:avLst/>
          </a:prstGeom>
        </p:spPr>
        <p:txBody>
          <a:bodyPr anchor="ctr" anchorCtr="0"/>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err="1" smtClean="0"/>
              <a:t>email@email.com</a:t>
            </a:r>
            <a:endParaRPr lang="en-US" dirty="0"/>
          </a:p>
        </p:txBody>
      </p:sp>
      <p:sp>
        <p:nvSpPr>
          <p:cNvPr id="8" name="Text Placeholder 7"/>
          <p:cNvSpPr>
            <a:spLocks noGrp="1"/>
          </p:cNvSpPr>
          <p:nvPr>
            <p:ph type="body" sz="quarter" idx="10" hasCustomPrompt="1"/>
          </p:nvPr>
        </p:nvSpPr>
        <p:spPr>
          <a:xfrm>
            <a:off x="1128419" y="4720259"/>
            <a:ext cx="5427662" cy="471487"/>
          </a:xfrm>
          <a:prstGeom prst="rect">
            <a:avLst/>
          </a:prstGeom>
        </p:spPr>
        <p:txBody>
          <a:bodyPr vert="horz" anchor="ctr" anchorCtr="0"/>
          <a:lstStyle>
            <a:lvl1pPr marL="0" indent="0" algn="l">
              <a:buNone/>
              <a:defRPr sz="1200" baseline="0">
                <a:solidFill>
                  <a:schemeClr val="tx2"/>
                </a:solidFill>
              </a:defRPr>
            </a:lvl1pPr>
            <a:lvl4pPr marL="1371600" indent="0">
              <a:buNone/>
              <a:defRPr/>
            </a:lvl4pPr>
            <a:lvl5pPr marL="1828800" indent="0">
              <a:buNone/>
              <a:defRPr/>
            </a:lvl5pPr>
          </a:lstStyle>
          <a:p>
            <a:pPr lvl="0"/>
            <a:r>
              <a:rPr lang="en-GB" dirty="0" smtClean="0"/>
              <a:t>Name | Location</a:t>
            </a:r>
          </a:p>
        </p:txBody>
      </p:sp>
    </p:spTree>
    <p:extLst>
      <p:ext uri="{BB962C8B-B14F-4D97-AF65-F5344CB8AC3E}">
        <p14:creationId xmlns:p14="http://schemas.microsoft.com/office/powerpoint/2010/main" val="2909583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subtitle version2">
    <p:spTree>
      <p:nvGrpSpPr>
        <p:cNvPr id="1" name=""/>
        <p:cNvGrpSpPr/>
        <p:nvPr/>
      </p:nvGrpSpPr>
      <p:grpSpPr>
        <a:xfrm>
          <a:off x="0" y="0"/>
          <a:ext cx="0" cy="0"/>
          <a:chOff x="0" y="0"/>
          <a:chExt cx="0" cy="0"/>
        </a:xfrm>
      </p:grpSpPr>
      <p:cxnSp>
        <p:nvCxnSpPr>
          <p:cNvPr id="8" name="Straight Connector 7"/>
          <p:cNvCxnSpPr/>
          <p:nvPr userDrawn="1"/>
        </p:nvCxnSpPr>
        <p:spPr>
          <a:xfrm>
            <a:off x="1193995" y="3650157"/>
            <a:ext cx="5629585"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1193995" y="5725451"/>
            <a:ext cx="252049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p:ph type="body" sz="quarter" idx="12"/>
          </p:nvPr>
        </p:nvSpPr>
        <p:spPr>
          <a:xfrm>
            <a:off x="1193995" y="3831327"/>
            <a:ext cx="5043233" cy="1263486"/>
          </a:xfrm>
          <a:prstGeom prst="rect">
            <a:avLst/>
          </a:prstGeom>
        </p:spPr>
        <p:txBody>
          <a:bodyPr vert="horz" anchor="ctr" anchorCtr="0"/>
          <a:lstStyle>
            <a:lvl1pPr marL="0" indent="0">
              <a:buNone/>
              <a:defRPr sz="2400" b="0">
                <a:solidFill>
                  <a:schemeClr val="tx2"/>
                </a:solidFill>
              </a:defRPr>
            </a:lvl1pPr>
            <a:lvl2pPr marL="457200" indent="0">
              <a:buNone/>
              <a:defRPr/>
            </a:lvl2pPr>
            <a:lvl5pPr marL="1828800" indent="0" algn="l">
              <a:buNone/>
              <a:defRPr/>
            </a:lvl5pPr>
          </a:lstStyle>
          <a:p>
            <a:pPr lvl="0"/>
            <a:r>
              <a:rPr lang="de-DE" smtClean="0"/>
              <a:t>Click to edit Master text styles</a:t>
            </a:r>
          </a:p>
        </p:txBody>
      </p:sp>
      <p:sp>
        <p:nvSpPr>
          <p:cNvPr id="9" name="Title 4"/>
          <p:cNvSpPr>
            <a:spLocks noGrp="1"/>
          </p:cNvSpPr>
          <p:nvPr>
            <p:ph type="title"/>
          </p:nvPr>
        </p:nvSpPr>
        <p:spPr>
          <a:xfrm>
            <a:off x="1193995" y="1947332"/>
            <a:ext cx="5629585" cy="1632518"/>
          </a:xfrm>
          <a:prstGeom prst="rect">
            <a:avLst/>
          </a:prstGeom>
        </p:spPr>
        <p:txBody>
          <a:bodyPr vert="horz" anchor="ctr" anchorCtr="0"/>
          <a:lstStyle>
            <a:lvl1pPr algn="l">
              <a:defRPr sz="3600" b="1"/>
            </a:lvl1pPr>
          </a:lstStyle>
          <a:p>
            <a:r>
              <a:rPr lang="de-DE" smtClean="0"/>
              <a:t>Click to edit Master title style</a:t>
            </a:r>
            <a:endParaRPr lang="en-US" dirty="0"/>
          </a:p>
        </p:txBody>
      </p:sp>
      <p:sp>
        <p:nvSpPr>
          <p:cNvPr id="10" name="Text Placeholder 12"/>
          <p:cNvSpPr>
            <a:spLocks noGrp="1"/>
          </p:cNvSpPr>
          <p:nvPr>
            <p:ph type="body" sz="quarter" idx="11" hasCustomPrompt="1"/>
          </p:nvPr>
        </p:nvSpPr>
        <p:spPr>
          <a:xfrm>
            <a:off x="1193995" y="5291753"/>
            <a:ext cx="3558125" cy="385766"/>
          </a:xfrm>
          <a:prstGeom prst="rect">
            <a:avLst/>
          </a:prstGeom>
        </p:spPr>
        <p:txBody>
          <a:bodyPr vert="horz" anchor="ctr" anchorCtr="0"/>
          <a:lstStyle>
            <a:lvl1pPr marL="0" indent="0">
              <a:buNone/>
              <a:defRPr sz="1200" baseline="0"/>
            </a:lvl1pPr>
          </a:lstStyle>
          <a:p>
            <a:pPr lvl="0"/>
            <a:r>
              <a:rPr lang="en-US" sz="1200" dirty="0" smtClean="0"/>
              <a:t>Name | Location</a:t>
            </a:r>
            <a:endParaRPr lang="en-US" dirty="0"/>
          </a:p>
        </p:txBody>
      </p:sp>
    </p:spTree>
    <p:extLst>
      <p:ext uri="{BB962C8B-B14F-4D97-AF65-F5344CB8AC3E}">
        <p14:creationId xmlns:p14="http://schemas.microsoft.com/office/powerpoint/2010/main" val="3748710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8" name="Straight Connector 7"/>
          <p:cNvCxnSpPr/>
          <p:nvPr userDrawn="1"/>
        </p:nvCxnSpPr>
        <p:spPr>
          <a:xfrm>
            <a:off x="1148963" y="4106943"/>
            <a:ext cx="5629585"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1148963" y="4848223"/>
            <a:ext cx="3558125" cy="367296"/>
          </a:xfrm>
          <a:prstGeom prst="rect">
            <a:avLst/>
          </a:prstGeom>
        </p:spPr>
        <p:txBody>
          <a:bodyPr vert="horz" anchor="ctr" anchorCtr="0"/>
          <a:lstStyle>
            <a:lvl1pPr marL="0" indent="0">
              <a:buNone/>
              <a:defRPr sz="1200" baseline="0"/>
            </a:lvl1pPr>
          </a:lstStyle>
          <a:p>
            <a:pPr lvl="0"/>
            <a:r>
              <a:rPr lang="en-US" dirty="0" smtClean="0"/>
              <a:t>Name | Location</a:t>
            </a:r>
            <a:endParaRPr lang="en-US" dirty="0"/>
          </a:p>
        </p:txBody>
      </p:sp>
      <p:sp>
        <p:nvSpPr>
          <p:cNvPr id="5" name="Title 4"/>
          <p:cNvSpPr>
            <a:spLocks noGrp="1"/>
          </p:cNvSpPr>
          <p:nvPr>
            <p:ph type="title"/>
          </p:nvPr>
        </p:nvSpPr>
        <p:spPr>
          <a:xfrm>
            <a:off x="1148963" y="1971427"/>
            <a:ext cx="5629585" cy="1562562"/>
          </a:xfrm>
          <a:prstGeom prst="rect">
            <a:avLst/>
          </a:prstGeom>
        </p:spPr>
        <p:txBody>
          <a:bodyPr vert="horz" anchor="ctr" anchorCtr="0"/>
          <a:lstStyle>
            <a:lvl1pPr algn="l">
              <a:defRPr sz="3600" b="1"/>
            </a:lvl1pPr>
          </a:lstStyle>
          <a:p>
            <a:r>
              <a:rPr lang="de-DE" smtClean="0"/>
              <a:t>Click to edit Master title style</a:t>
            </a:r>
            <a:endParaRPr lang="en-US" dirty="0"/>
          </a:p>
        </p:txBody>
      </p:sp>
    </p:spTree>
    <p:extLst>
      <p:ext uri="{BB962C8B-B14F-4D97-AF65-F5344CB8AC3E}">
        <p14:creationId xmlns:p14="http://schemas.microsoft.com/office/powerpoint/2010/main" val="1418749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Basic">
    <p:spTree>
      <p:nvGrpSpPr>
        <p:cNvPr id="1" name=""/>
        <p:cNvGrpSpPr/>
        <p:nvPr/>
      </p:nvGrpSpPr>
      <p:grpSpPr>
        <a:xfrm>
          <a:off x="0" y="0"/>
          <a:ext cx="0" cy="0"/>
          <a:chOff x="0" y="0"/>
          <a:chExt cx="0" cy="0"/>
        </a:xfrm>
      </p:grpSpPr>
      <p:sp>
        <p:nvSpPr>
          <p:cNvPr id="9" name="Freeform 8"/>
          <p:cNvSpPr/>
          <p:nvPr userDrawn="1"/>
        </p:nvSpPr>
        <p:spPr>
          <a:xfrm rot="10800000">
            <a:off x="753795" y="2911285"/>
            <a:ext cx="994712" cy="1031058"/>
          </a:xfrm>
          <a:custGeom>
            <a:avLst/>
            <a:gdLst>
              <a:gd name="connsiteX0" fmla="*/ 0 w 1152627"/>
              <a:gd name="connsiteY0" fmla="*/ 1031058 h 1031058"/>
              <a:gd name="connsiteX1" fmla="*/ 1152627 w 1152627"/>
              <a:gd name="connsiteY1" fmla="*/ 1018484 h 1031058"/>
              <a:gd name="connsiteX2" fmla="*/ 1140053 w 1152627"/>
              <a:gd name="connsiteY2" fmla="*/ 0 h 1031058"/>
            </a:gdLst>
            <a:ahLst/>
            <a:cxnLst>
              <a:cxn ang="0">
                <a:pos x="connsiteX0" y="connsiteY0"/>
              </a:cxn>
              <a:cxn ang="0">
                <a:pos x="connsiteX1" y="connsiteY1"/>
              </a:cxn>
              <a:cxn ang="0">
                <a:pos x="connsiteX2" y="connsiteY2"/>
              </a:cxn>
            </a:cxnLst>
            <a:rect l="l" t="t" r="r" b="b"/>
            <a:pathLst>
              <a:path w="1152627" h="1031058">
                <a:moveTo>
                  <a:pt x="0" y="1031058"/>
                </a:moveTo>
                <a:lnTo>
                  <a:pt x="1152627" y="1018484"/>
                </a:lnTo>
                <a:lnTo>
                  <a:pt x="1140053" y="0"/>
                </a:lnTo>
              </a:path>
            </a:pathLst>
          </a:custGeom>
          <a:ln w="111125" cap="flat" cmpd="sng">
            <a:solidFill>
              <a:srgbClr val="203150"/>
            </a:solidFill>
            <a:miter lim="800000"/>
            <a:head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 Placeholder 12"/>
          <p:cNvSpPr>
            <a:spLocks noGrp="1"/>
          </p:cNvSpPr>
          <p:nvPr>
            <p:ph type="body" sz="quarter" idx="10"/>
          </p:nvPr>
        </p:nvSpPr>
        <p:spPr>
          <a:xfrm>
            <a:off x="1251150" y="3353278"/>
            <a:ext cx="5715667" cy="1443037"/>
          </a:xfrm>
          <a:prstGeom prst="rect">
            <a:avLst/>
          </a:prstGeom>
        </p:spPr>
        <p:txBody>
          <a:bodyPr vert="horz" anchor="t" anchorCtr="0"/>
          <a:lstStyle>
            <a:lvl1pPr marL="0" indent="0">
              <a:buNone/>
              <a:defRPr b="1" baseline="0">
                <a:latin typeface="+mj-lt"/>
              </a:defRPr>
            </a:lvl1pPr>
          </a:lstStyle>
          <a:p>
            <a:pPr lvl="0"/>
            <a:endParaRPr lang="en-US" dirty="0"/>
          </a:p>
        </p:txBody>
      </p:sp>
    </p:spTree>
    <p:extLst>
      <p:ext uri="{BB962C8B-B14F-4D97-AF65-F5344CB8AC3E}">
        <p14:creationId xmlns:p14="http://schemas.microsoft.com/office/powerpoint/2010/main" val="2102189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section #">
    <p:spTree>
      <p:nvGrpSpPr>
        <p:cNvPr id="1" name=""/>
        <p:cNvGrpSpPr/>
        <p:nvPr/>
      </p:nvGrpSpPr>
      <p:grpSpPr>
        <a:xfrm>
          <a:off x="0" y="0"/>
          <a:ext cx="0" cy="0"/>
          <a:chOff x="0" y="0"/>
          <a:chExt cx="0" cy="0"/>
        </a:xfrm>
      </p:grpSpPr>
      <p:sp>
        <p:nvSpPr>
          <p:cNvPr id="9" name="Freeform 8"/>
          <p:cNvSpPr/>
          <p:nvPr userDrawn="1"/>
        </p:nvSpPr>
        <p:spPr>
          <a:xfrm rot="10800000">
            <a:off x="753795" y="2911285"/>
            <a:ext cx="994712" cy="1031058"/>
          </a:xfrm>
          <a:custGeom>
            <a:avLst/>
            <a:gdLst>
              <a:gd name="connsiteX0" fmla="*/ 0 w 1152627"/>
              <a:gd name="connsiteY0" fmla="*/ 1031058 h 1031058"/>
              <a:gd name="connsiteX1" fmla="*/ 1152627 w 1152627"/>
              <a:gd name="connsiteY1" fmla="*/ 1018484 h 1031058"/>
              <a:gd name="connsiteX2" fmla="*/ 1140053 w 1152627"/>
              <a:gd name="connsiteY2" fmla="*/ 0 h 1031058"/>
            </a:gdLst>
            <a:ahLst/>
            <a:cxnLst>
              <a:cxn ang="0">
                <a:pos x="connsiteX0" y="connsiteY0"/>
              </a:cxn>
              <a:cxn ang="0">
                <a:pos x="connsiteX1" y="connsiteY1"/>
              </a:cxn>
              <a:cxn ang="0">
                <a:pos x="connsiteX2" y="connsiteY2"/>
              </a:cxn>
            </a:cxnLst>
            <a:rect l="l" t="t" r="r" b="b"/>
            <a:pathLst>
              <a:path w="1152627" h="1031058">
                <a:moveTo>
                  <a:pt x="0" y="1031058"/>
                </a:moveTo>
                <a:lnTo>
                  <a:pt x="1152627" y="1018484"/>
                </a:lnTo>
                <a:lnTo>
                  <a:pt x="1140053" y="0"/>
                </a:lnTo>
              </a:path>
            </a:pathLst>
          </a:custGeom>
          <a:ln w="111125" cap="flat" cmpd="sng">
            <a:solidFill>
              <a:srgbClr val="203150"/>
            </a:solidFill>
            <a:miter lim="800000"/>
            <a:head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 Placeholder 12"/>
          <p:cNvSpPr>
            <a:spLocks noGrp="1"/>
          </p:cNvSpPr>
          <p:nvPr>
            <p:ph type="body" sz="quarter" idx="10"/>
          </p:nvPr>
        </p:nvSpPr>
        <p:spPr>
          <a:xfrm>
            <a:off x="1251150" y="3947766"/>
            <a:ext cx="5715667" cy="1443037"/>
          </a:xfrm>
          <a:prstGeom prst="rect">
            <a:avLst/>
          </a:prstGeom>
        </p:spPr>
        <p:txBody>
          <a:bodyPr vert="horz" anchor="ctr" anchorCtr="0"/>
          <a:lstStyle>
            <a:lvl1pPr marL="0" indent="0">
              <a:buNone/>
              <a:defRPr b="1" baseline="0">
                <a:latin typeface="+mj-lt"/>
              </a:defRPr>
            </a:lvl1pPr>
          </a:lstStyle>
          <a:p>
            <a:pPr lvl="0"/>
            <a:endParaRPr lang="en-US" dirty="0"/>
          </a:p>
        </p:txBody>
      </p:sp>
      <p:sp>
        <p:nvSpPr>
          <p:cNvPr id="15" name="Text Placeholder 14"/>
          <p:cNvSpPr>
            <a:spLocks noGrp="1"/>
          </p:cNvSpPr>
          <p:nvPr>
            <p:ph type="body" sz="quarter" idx="11" hasCustomPrompt="1"/>
          </p:nvPr>
        </p:nvSpPr>
        <p:spPr>
          <a:xfrm>
            <a:off x="1251151" y="3348555"/>
            <a:ext cx="4865688" cy="541338"/>
          </a:xfrm>
          <a:prstGeom prst="rect">
            <a:avLst/>
          </a:prstGeom>
        </p:spPr>
        <p:txBody>
          <a:bodyPr vert="horz" anchor="ctr" anchorCtr="0"/>
          <a:lstStyle>
            <a:lvl1pPr marL="0" indent="0">
              <a:buNone/>
              <a:defRPr sz="2400" b="1" baseline="0">
                <a:solidFill>
                  <a:srgbClr val="687097"/>
                </a:solidFill>
                <a:latin typeface="+mj-lt"/>
              </a:defRPr>
            </a:lvl1pPr>
          </a:lstStyle>
          <a:p>
            <a:pPr lvl="0"/>
            <a:r>
              <a:rPr lang="en-US" dirty="0" smtClean="0">
                <a:latin typeface="+mj-lt"/>
              </a:rPr>
              <a:t>SECTION #</a:t>
            </a:r>
            <a:endParaRPr lang="en-US" dirty="0"/>
          </a:p>
        </p:txBody>
      </p:sp>
    </p:spTree>
    <p:extLst>
      <p:ext uri="{BB962C8B-B14F-4D97-AF65-F5344CB8AC3E}">
        <p14:creationId xmlns:p14="http://schemas.microsoft.com/office/powerpoint/2010/main" val="1378118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 Subtitle">
    <p:spTree>
      <p:nvGrpSpPr>
        <p:cNvPr id="1" name=""/>
        <p:cNvGrpSpPr/>
        <p:nvPr/>
      </p:nvGrpSpPr>
      <p:grpSpPr>
        <a:xfrm>
          <a:off x="0" y="0"/>
          <a:ext cx="0" cy="0"/>
          <a:chOff x="0" y="0"/>
          <a:chExt cx="0" cy="0"/>
        </a:xfrm>
      </p:grpSpPr>
      <p:sp>
        <p:nvSpPr>
          <p:cNvPr id="9" name="Freeform 8"/>
          <p:cNvSpPr/>
          <p:nvPr userDrawn="1"/>
        </p:nvSpPr>
        <p:spPr>
          <a:xfrm rot="10800000">
            <a:off x="726774" y="2927190"/>
            <a:ext cx="994712" cy="1031058"/>
          </a:xfrm>
          <a:custGeom>
            <a:avLst/>
            <a:gdLst>
              <a:gd name="connsiteX0" fmla="*/ 0 w 1152627"/>
              <a:gd name="connsiteY0" fmla="*/ 1031058 h 1031058"/>
              <a:gd name="connsiteX1" fmla="*/ 1152627 w 1152627"/>
              <a:gd name="connsiteY1" fmla="*/ 1018484 h 1031058"/>
              <a:gd name="connsiteX2" fmla="*/ 1140053 w 1152627"/>
              <a:gd name="connsiteY2" fmla="*/ 0 h 1031058"/>
            </a:gdLst>
            <a:ahLst/>
            <a:cxnLst>
              <a:cxn ang="0">
                <a:pos x="connsiteX0" y="connsiteY0"/>
              </a:cxn>
              <a:cxn ang="0">
                <a:pos x="connsiteX1" y="connsiteY1"/>
              </a:cxn>
              <a:cxn ang="0">
                <a:pos x="connsiteX2" y="connsiteY2"/>
              </a:cxn>
            </a:cxnLst>
            <a:rect l="l" t="t" r="r" b="b"/>
            <a:pathLst>
              <a:path w="1152627" h="1031058">
                <a:moveTo>
                  <a:pt x="0" y="1031058"/>
                </a:moveTo>
                <a:lnTo>
                  <a:pt x="1152627" y="1018484"/>
                </a:lnTo>
                <a:lnTo>
                  <a:pt x="1140053" y="0"/>
                </a:lnTo>
              </a:path>
            </a:pathLst>
          </a:custGeom>
          <a:ln w="111125" cap="flat" cmpd="sng">
            <a:solidFill>
              <a:srgbClr val="203150"/>
            </a:solidFill>
            <a:miter lim="800000"/>
            <a:head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 Placeholder 12"/>
          <p:cNvSpPr>
            <a:spLocks noGrp="1"/>
          </p:cNvSpPr>
          <p:nvPr>
            <p:ph type="body" sz="quarter" idx="10"/>
          </p:nvPr>
        </p:nvSpPr>
        <p:spPr>
          <a:xfrm>
            <a:off x="1224129" y="3963671"/>
            <a:ext cx="5715667" cy="1443037"/>
          </a:xfrm>
          <a:prstGeom prst="rect">
            <a:avLst/>
          </a:prstGeom>
        </p:spPr>
        <p:txBody>
          <a:bodyPr vert="horz" anchor="ctr" anchorCtr="0"/>
          <a:lstStyle>
            <a:lvl1pPr marL="0" indent="0">
              <a:buNone/>
              <a:defRPr b="1" baseline="0">
                <a:latin typeface="+mj-lt"/>
              </a:defRPr>
            </a:lvl1pPr>
          </a:lstStyle>
          <a:p>
            <a:pPr lvl="0"/>
            <a:endParaRPr lang="en-US" dirty="0"/>
          </a:p>
        </p:txBody>
      </p:sp>
      <p:sp>
        <p:nvSpPr>
          <p:cNvPr id="15" name="Text Placeholder 14"/>
          <p:cNvSpPr>
            <a:spLocks noGrp="1"/>
          </p:cNvSpPr>
          <p:nvPr>
            <p:ph type="body" sz="quarter" idx="11" hasCustomPrompt="1"/>
          </p:nvPr>
        </p:nvSpPr>
        <p:spPr>
          <a:xfrm>
            <a:off x="1224130" y="3361790"/>
            <a:ext cx="4865688" cy="541338"/>
          </a:xfrm>
          <a:prstGeom prst="rect">
            <a:avLst/>
          </a:prstGeom>
        </p:spPr>
        <p:txBody>
          <a:bodyPr vert="horz" anchor="ctr" anchorCtr="0"/>
          <a:lstStyle>
            <a:lvl1pPr marL="0" indent="0">
              <a:buNone/>
              <a:defRPr sz="2400" b="1" baseline="0">
                <a:solidFill>
                  <a:srgbClr val="687097"/>
                </a:solidFill>
                <a:latin typeface="+mj-lt"/>
              </a:defRPr>
            </a:lvl1pPr>
          </a:lstStyle>
          <a:p>
            <a:pPr lvl="0"/>
            <a:r>
              <a:rPr lang="en-US" dirty="0" smtClean="0">
                <a:latin typeface="+mj-lt"/>
              </a:rPr>
              <a:t>SECTION #</a:t>
            </a:r>
            <a:endParaRPr lang="en-US" dirty="0"/>
          </a:p>
        </p:txBody>
      </p:sp>
      <p:sp>
        <p:nvSpPr>
          <p:cNvPr id="5" name="Text Placeholder 12"/>
          <p:cNvSpPr>
            <a:spLocks noGrp="1"/>
          </p:cNvSpPr>
          <p:nvPr>
            <p:ph type="body" sz="quarter" idx="12" hasCustomPrompt="1"/>
          </p:nvPr>
        </p:nvSpPr>
        <p:spPr>
          <a:xfrm>
            <a:off x="1224129" y="5450287"/>
            <a:ext cx="5715667" cy="478998"/>
          </a:xfrm>
          <a:prstGeom prst="rect">
            <a:avLst/>
          </a:prstGeom>
        </p:spPr>
        <p:txBody>
          <a:bodyPr vert="horz" anchor="ctr" anchorCtr="0"/>
          <a:lstStyle>
            <a:lvl1pPr marL="0" indent="0">
              <a:buNone/>
              <a:defRPr sz="2400" b="0" i="0" baseline="0">
                <a:solidFill>
                  <a:schemeClr val="tx2"/>
                </a:solidFill>
                <a:latin typeface="+mj-lt"/>
              </a:defRPr>
            </a:lvl1pPr>
          </a:lstStyle>
          <a:p>
            <a:pPr lvl="0"/>
            <a:r>
              <a:rPr lang="en-US" dirty="0" smtClean="0"/>
              <a:t>Click to add subtitle</a:t>
            </a:r>
            <a:endParaRPr lang="en-US" dirty="0"/>
          </a:p>
        </p:txBody>
      </p:sp>
    </p:spTree>
    <p:extLst>
      <p:ext uri="{BB962C8B-B14F-4D97-AF65-F5344CB8AC3E}">
        <p14:creationId xmlns:p14="http://schemas.microsoft.com/office/powerpoint/2010/main" val="353352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Tex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b="1"/>
            </a:lvl1pPr>
          </a:lstStyle>
          <a:p>
            <a:endParaRPr lang="en-US" dirty="0"/>
          </a:p>
        </p:txBody>
      </p:sp>
      <p:sp>
        <p:nvSpPr>
          <p:cNvPr id="9"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
        <p:nvSpPr>
          <p:cNvPr id="11" name="Text Placeholder 10"/>
          <p:cNvSpPr>
            <a:spLocks noGrp="1"/>
          </p:cNvSpPr>
          <p:nvPr>
            <p:ph type="body" sz="quarter" idx="10" hasCustomPrompt="1"/>
          </p:nvPr>
        </p:nvSpPr>
        <p:spPr>
          <a:xfrm>
            <a:off x="749493" y="1651000"/>
            <a:ext cx="7648382" cy="4594225"/>
          </a:xfrm>
          <a:prstGeom prst="rect">
            <a:avLst/>
          </a:prstGeom>
        </p:spPr>
        <p:txBody>
          <a:bodyPr vert="horz"/>
          <a:lstStyle>
            <a:lvl1pPr marL="0" indent="0">
              <a:buNone/>
              <a:defRPr sz="1800" baseline="0"/>
            </a:lvl1pPr>
          </a:lstStyle>
          <a:p>
            <a:pPr lvl="0"/>
            <a:r>
              <a:rPr lang="en-US" dirty="0" smtClean="0"/>
              <a:t>Content here</a:t>
            </a:r>
            <a:endParaRPr lang="en-US" dirty="0"/>
          </a:p>
        </p:txBody>
      </p:sp>
    </p:spTree>
    <p:extLst>
      <p:ext uri="{BB962C8B-B14F-4D97-AF65-F5344CB8AC3E}">
        <p14:creationId xmlns:p14="http://schemas.microsoft.com/office/powerpoint/2010/main" val="26139651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Bullets">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b="1"/>
            </a:lvl1pPr>
          </a:lstStyle>
          <a:p>
            <a:endParaRPr lang="en-US" dirty="0"/>
          </a:p>
        </p:txBody>
      </p:sp>
      <p:sp>
        <p:nvSpPr>
          <p:cNvPr id="5" name="Text Placeholder 4"/>
          <p:cNvSpPr>
            <a:spLocks noGrp="1"/>
          </p:cNvSpPr>
          <p:nvPr>
            <p:ph type="body" sz="quarter" idx="10"/>
          </p:nvPr>
        </p:nvSpPr>
        <p:spPr>
          <a:xfrm>
            <a:off x="749300" y="1668463"/>
            <a:ext cx="7648575" cy="4532312"/>
          </a:xfrm>
          <a:prstGeom prst="rect">
            <a:avLst/>
          </a:prstGeom>
        </p:spPr>
        <p:txBody>
          <a:bodyPr vert="horz"/>
          <a:lstStyle>
            <a:lvl1pPr marL="342900" indent="-342900">
              <a:buClr>
                <a:schemeClr val="tx2"/>
              </a:buClr>
              <a:buSzPct val="70000"/>
              <a:buFont typeface="Wingdings" charset="2"/>
              <a:buChar char="v"/>
              <a:defRPr sz="1800"/>
            </a:lvl1pPr>
            <a:lvl2pPr>
              <a:defRPr sz="1400"/>
            </a:lvl2pPr>
            <a:lvl3pPr>
              <a:defRPr sz="1400"/>
            </a:lvl3pPr>
            <a:lvl4pPr>
              <a:defRPr sz="1400"/>
            </a:lvl4pPr>
            <a:lvl5pPr>
              <a:defRPr sz="1400"/>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2"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355478895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Pictur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49493" y="243934"/>
            <a:ext cx="7647616" cy="1143000"/>
          </a:xfrm>
          <a:prstGeom prst="rect">
            <a:avLst/>
          </a:prstGeom>
        </p:spPr>
        <p:txBody>
          <a:bodyPr vert="horz" lIns="91440" tIns="45720" rIns="91440" bIns="45720" rtlCol="0" anchor="ctr">
            <a:noAutofit/>
          </a:bodyPr>
          <a:lstStyle>
            <a:lvl1pPr>
              <a:defRPr b="1"/>
            </a:lvl1pPr>
          </a:lstStyle>
          <a:p>
            <a:endParaRPr lang="en-US" dirty="0"/>
          </a:p>
        </p:txBody>
      </p:sp>
      <p:sp>
        <p:nvSpPr>
          <p:cNvPr id="6" name="Media Placeholder 5"/>
          <p:cNvSpPr>
            <a:spLocks noGrp="1"/>
          </p:cNvSpPr>
          <p:nvPr>
            <p:ph type="media" sz="quarter" idx="10" hasCustomPrompt="1"/>
          </p:nvPr>
        </p:nvSpPr>
        <p:spPr>
          <a:xfrm>
            <a:off x="749300" y="1724025"/>
            <a:ext cx="7648575" cy="4078000"/>
          </a:xfrm>
          <a:prstGeom prst="rect">
            <a:avLst/>
          </a:prstGeom>
        </p:spPr>
        <p:txBody>
          <a:bodyPr vert="horz"/>
          <a:lstStyle/>
          <a:p>
            <a:r>
              <a:rPr lang="en-US" dirty="0" smtClean="0"/>
              <a:t>Picture</a:t>
            </a:r>
            <a:endParaRPr lang="en-US" dirty="0"/>
          </a:p>
        </p:txBody>
      </p:sp>
      <p:sp>
        <p:nvSpPr>
          <p:cNvPr id="10" name="Text Placeholder 9"/>
          <p:cNvSpPr>
            <a:spLocks noGrp="1"/>
          </p:cNvSpPr>
          <p:nvPr>
            <p:ph type="body" sz="quarter" idx="11" hasCustomPrompt="1"/>
          </p:nvPr>
        </p:nvSpPr>
        <p:spPr>
          <a:xfrm>
            <a:off x="749300" y="5926138"/>
            <a:ext cx="7194550" cy="560387"/>
          </a:xfrm>
          <a:prstGeom prst="rect">
            <a:avLst/>
          </a:prstGeom>
        </p:spPr>
        <p:txBody>
          <a:bodyPr vert="horz" anchor="t" anchorCtr="0"/>
          <a:lstStyle>
            <a:lvl1pPr marL="0" indent="0">
              <a:buNone/>
              <a:defRPr sz="1200"/>
            </a:lvl1pPr>
          </a:lstStyle>
          <a:p>
            <a:pPr lvl="0"/>
            <a:r>
              <a:rPr lang="en-US" sz="1200" dirty="0" smtClean="0"/>
              <a:t>Caption / content here</a:t>
            </a:r>
            <a:endParaRPr lang="en-US" dirty="0"/>
          </a:p>
        </p:txBody>
      </p:sp>
      <p:sp>
        <p:nvSpPr>
          <p:cNvPr id="12" name="Slide Number Placeholder 5"/>
          <p:cNvSpPr>
            <a:spLocks noGrp="1"/>
          </p:cNvSpPr>
          <p:nvPr>
            <p:ph type="sldNum" sz="quarter" idx="4"/>
          </p:nvPr>
        </p:nvSpPr>
        <p:spPr>
          <a:xfrm>
            <a:off x="8172706" y="6377941"/>
            <a:ext cx="528959" cy="365125"/>
          </a:xfrm>
          <a:prstGeom prst="rect">
            <a:avLst/>
          </a:prstGeom>
        </p:spPr>
        <p:txBody>
          <a:bodyPr vert="horz" lIns="91440" tIns="45720" rIns="91440" bIns="45720" rtlCol="0" anchor="ctr"/>
          <a:lstStyle>
            <a:lvl1pPr algn="r">
              <a:defRPr sz="1200">
                <a:solidFill>
                  <a:schemeClr val="bg1"/>
                </a:solidFill>
              </a:defRPr>
            </a:lvl1pPr>
          </a:lstStyle>
          <a:p>
            <a:fld id="{5D5447A0-53F5-A642-8614-F3F890D89D69}" type="slidenum">
              <a:rPr lang="en-US" smtClean="0"/>
              <a:pPr/>
              <a:t>‹#›</a:t>
            </a:fld>
            <a:endParaRPr lang="en-US" dirty="0"/>
          </a:p>
        </p:txBody>
      </p:sp>
    </p:spTree>
    <p:extLst>
      <p:ext uri="{BB962C8B-B14F-4D97-AF65-F5344CB8AC3E}">
        <p14:creationId xmlns:p14="http://schemas.microsoft.com/office/powerpoint/2010/main" val="20044703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4" Type="http://schemas.openxmlformats.org/officeDocument/2006/relationships/theme" Target="../theme/theme2.xml"/><Relationship Id="rId5" Type="http://schemas.openxmlformats.org/officeDocument/2006/relationships/image" Target="../media/image2.jpg"/><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11" Type="http://schemas.openxmlformats.org/officeDocument/2006/relationships/theme" Target="../theme/theme3.xml"/><Relationship Id="rId12" Type="http://schemas.openxmlformats.org/officeDocument/2006/relationships/image" Target="../media/image3.jpg"/><Relationship Id="rId1" Type="http://schemas.openxmlformats.org/officeDocument/2006/relationships/slideLayout" Target="../slideLayouts/slideLayout7.xml"/><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 Id="rId9" Type="http://schemas.openxmlformats.org/officeDocument/2006/relationships/slideLayout" Target="../slideLayouts/slideLayout15.xml"/><Relationship Id="rId10"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theme" Target="../theme/theme4.xml"/><Relationship Id="rId3" Type="http://schemas.openxmlformats.org/officeDocument/2006/relationships/image" Target="../media/image4.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5"/>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1484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5"/>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397012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hdr="0" ftr="0" dt="0"/>
  <p:txStyles>
    <p:titleStyle>
      <a:lvl1pPr algn="l" defTabSz="457200" rtl="0" eaLnBrk="1" latinLnBrk="0" hangingPunct="1">
        <a:spcBef>
          <a:spcPct val="0"/>
        </a:spcBef>
        <a:buNone/>
        <a:defRPr sz="3200" b="1" kern="1200" baseline="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118733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80" r:id="rId10"/>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7255625"/>
      </p:ext>
    </p:extLst>
  </p:cSld>
  <p:clrMap bg1="lt1" tx1="dk1" bg2="lt2" tx2="dk2" accent1="accent1" accent2="accent2" accent3="accent3" accent4="accent4" accent5="accent5" accent6="accent6" hlink="hlink" folHlink="folHlink"/>
  <p:sldLayoutIdLst>
    <p:sldLayoutId id="2147483679"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endParaRPr lang="en-US"/>
          </a:p>
        </p:txBody>
      </p:sp>
      <p:sp>
        <p:nvSpPr>
          <p:cNvPr id="3" name="Title 2"/>
          <p:cNvSpPr>
            <a:spLocks noGrp="1"/>
          </p:cNvSpPr>
          <p:nvPr>
            <p:ph type="title"/>
          </p:nvPr>
        </p:nvSpPr>
        <p:spPr>
          <a:xfrm>
            <a:off x="1203001" y="2023824"/>
            <a:ext cx="7297457" cy="1582715"/>
          </a:xfrm>
        </p:spPr>
        <p:txBody>
          <a:bodyPr/>
          <a:lstStyle/>
          <a:p>
            <a:r>
              <a:rPr lang="en-US" sz="3200" dirty="0" smtClean="0"/>
              <a:t>Conversion and maintenance area payments for organic production</a:t>
            </a:r>
            <a:endParaRPr lang="en-US" sz="3200" dirty="0"/>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6974692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251150" y="3353278"/>
            <a:ext cx="6585747" cy="1443037"/>
          </a:xfrm>
        </p:spPr>
        <p:txBody>
          <a:bodyPr/>
          <a:lstStyle/>
          <a:p>
            <a:r>
              <a:rPr lang="en-US" dirty="0" smtClean="0"/>
              <a:t>Pitfalls and challenges of this form of support</a:t>
            </a:r>
            <a:endParaRPr lang="en-US" dirty="0"/>
          </a:p>
        </p:txBody>
      </p:sp>
    </p:spTree>
    <p:extLst>
      <p:ext uri="{BB962C8B-B14F-4D97-AF65-F5344CB8AC3E}">
        <p14:creationId xmlns:p14="http://schemas.microsoft.com/office/powerpoint/2010/main" val="362447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challenges</a:t>
            </a:r>
            <a:endParaRPr lang="en-US" dirty="0"/>
          </a:p>
        </p:txBody>
      </p:sp>
      <p:sp>
        <p:nvSpPr>
          <p:cNvPr id="3" name="Slide Number Placeholder 2"/>
          <p:cNvSpPr>
            <a:spLocks noGrp="1"/>
          </p:cNvSpPr>
          <p:nvPr>
            <p:ph type="sldNum" sz="quarter" idx="4"/>
          </p:nvPr>
        </p:nvSpPr>
        <p:spPr/>
        <p:txBody>
          <a:bodyPr/>
          <a:lstStyle/>
          <a:p>
            <a:fld id="{5D5447A0-53F5-A642-8614-F3F890D89D69}" type="slidenum">
              <a:rPr lang="en-US" smtClean="0"/>
              <a:pPr/>
              <a:t>11</a:t>
            </a:fld>
            <a:endParaRPr lang="en-US" dirty="0"/>
          </a:p>
        </p:txBody>
      </p:sp>
      <p:sp>
        <p:nvSpPr>
          <p:cNvPr id="4" name="Text Placeholder 3"/>
          <p:cNvSpPr>
            <a:spLocks noGrp="1"/>
          </p:cNvSpPr>
          <p:nvPr>
            <p:ph type="body" sz="quarter" idx="10"/>
          </p:nvPr>
        </p:nvSpPr>
        <p:spPr>
          <a:xfrm>
            <a:off x="546100" y="1386934"/>
            <a:ext cx="8155565" cy="4594225"/>
          </a:xfrm>
        </p:spPr>
        <p:txBody>
          <a:bodyPr/>
          <a:lstStyle/>
          <a:p>
            <a:pPr marL="285750" indent="-285750">
              <a:spcBef>
                <a:spcPts val="0"/>
              </a:spcBef>
              <a:spcAft>
                <a:spcPts val="1800"/>
              </a:spcAft>
              <a:buFont typeface="Arial"/>
              <a:buChar char="•"/>
            </a:pPr>
            <a:r>
              <a:rPr lang="en-US" sz="1900" dirty="0" smtClean="0"/>
              <a:t>Biggest challenge is lack of government budget or willingness to subsidize agriculture in general.</a:t>
            </a:r>
          </a:p>
          <a:p>
            <a:pPr marL="285750" indent="-285750">
              <a:spcBef>
                <a:spcPts val="0"/>
              </a:spcBef>
              <a:spcAft>
                <a:spcPts val="1800"/>
              </a:spcAft>
              <a:buFont typeface="Arial"/>
              <a:buChar char="•"/>
            </a:pPr>
            <a:r>
              <a:rPr lang="en-US" sz="1900" dirty="0" smtClean="0"/>
              <a:t>Difficulty for small farmers to apply for the scheme and for governments to administer the paperwork.</a:t>
            </a:r>
          </a:p>
          <a:p>
            <a:pPr marL="285750" indent="-285750">
              <a:spcBef>
                <a:spcPts val="0"/>
              </a:spcBef>
              <a:spcAft>
                <a:spcPts val="1800"/>
              </a:spcAft>
              <a:buFont typeface="Arial"/>
              <a:buChar char="•"/>
            </a:pPr>
            <a:r>
              <a:rPr lang="en-US" sz="1900" dirty="0" smtClean="0"/>
              <a:t>Predicting the uptake of the scheme (and therefore foresee budget allocation) is a challenge.</a:t>
            </a:r>
          </a:p>
          <a:p>
            <a:pPr marL="285750" indent="-285750">
              <a:spcBef>
                <a:spcPts val="0"/>
              </a:spcBef>
              <a:spcAft>
                <a:spcPts val="1800"/>
              </a:spcAft>
              <a:buFont typeface="Arial"/>
              <a:buChar char="•"/>
            </a:pPr>
            <a:r>
              <a:rPr lang="en-US" sz="1900" dirty="0" smtClean="0"/>
              <a:t>Ensure continuity of the scheme over longer period than political mandates. Every change of scheme is difficult for farmers.</a:t>
            </a:r>
          </a:p>
          <a:p>
            <a:pPr marL="285750" indent="-285750">
              <a:spcBef>
                <a:spcPts val="0"/>
              </a:spcBef>
              <a:spcAft>
                <a:spcPts val="1800"/>
              </a:spcAft>
              <a:buFont typeface="Arial"/>
              <a:buChar char="•"/>
            </a:pPr>
            <a:r>
              <a:rPr lang="en-US" sz="1900" dirty="0" smtClean="0"/>
              <a:t>May have proportionally more impact on extensive systems and less on intensive regions or farms </a:t>
            </a:r>
            <a:r>
              <a:rPr lang="en-US" sz="1900" dirty="0" smtClean="0">
                <a:sym typeface="Wingdings"/>
              </a:rPr>
              <a:t> accentuate the concentration of OA on marginal lands while more productive lands remain conventional.</a:t>
            </a:r>
          </a:p>
          <a:p>
            <a:pPr marL="285750" indent="-285750">
              <a:spcBef>
                <a:spcPts val="0"/>
              </a:spcBef>
              <a:spcAft>
                <a:spcPts val="1800"/>
              </a:spcAft>
              <a:buFont typeface="Arial"/>
              <a:buChar char="•"/>
            </a:pPr>
            <a:r>
              <a:rPr lang="en-US" sz="1900" dirty="0" smtClean="0">
                <a:sym typeface="Wingdings"/>
              </a:rPr>
              <a:t>Must be accompanied by “pull” measures otherwise price  </a:t>
            </a:r>
            <a:r>
              <a:rPr lang="en-US" sz="1900" dirty="0" smtClean="0">
                <a:latin typeface="Wingdings"/>
                <a:ea typeface="Wingdings"/>
                <a:cs typeface="Wingdings"/>
                <a:sym typeface="Wingdings"/>
              </a:rPr>
              <a:t></a:t>
            </a:r>
            <a:endParaRPr lang="en-US" sz="1900" dirty="0" smtClean="0">
              <a:sym typeface="Wingdings"/>
            </a:endParaRPr>
          </a:p>
          <a:p>
            <a:pPr marL="285750" indent="-285750">
              <a:spcBef>
                <a:spcPts val="0"/>
              </a:spcBef>
              <a:spcAft>
                <a:spcPts val="1800"/>
              </a:spcAft>
              <a:buFont typeface="Arial"/>
              <a:buChar char="•"/>
            </a:pPr>
            <a:endParaRPr lang="en-US" sz="1900" dirty="0" smtClean="0"/>
          </a:p>
          <a:p>
            <a:pPr marL="285750" indent="-285750">
              <a:spcBef>
                <a:spcPts val="0"/>
              </a:spcBef>
              <a:spcAft>
                <a:spcPts val="1800"/>
              </a:spcAft>
              <a:buFont typeface="Arial"/>
              <a:buChar char="•"/>
            </a:pPr>
            <a:endParaRPr lang="en-US" sz="1900" dirty="0" smtClean="0"/>
          </a:p>
          <a:p>
            <a:pPr lvl="1" indent="0">
              <a:spcBef>
                <a:spcPts val="0"/>
              </a:spcBef>
              <a:spcAft>
                <a:spcPts val="1800"/>
              </a:spcAft>
              <a:buNone/>
            </a:pPr>
            <a:endParaRPr lang="en-US" sz="1800" dirty="0" smtClean="0"/>
          </a:p>
          <a:p>
            <a:pPr marL="285750" indent="-285750">
              <a:spcBef>
                <a:spcPts val="0"/>
              </a:spcBef>
              <a:spcAft>
                <a:spcPts val="1800"/>
              </a:spcAft>
              <a:buFont typeface="Arial"/>
              <a:buChar char="•"/>
            </a:pPr>
            <a:endParaRPr lang="en-US" sz="1900" dirty="0" smtClean="0"/>
          </a:p>
        </p:txBody>
      </p:sp>
    </p:spTree>
    <p:extLst>
      <p:ext uri="{BB962C8B-B14F-4D97-AF65-F5344CB8AC3E}">
        <p14:creationId xmlns:p14="http://schemas.microsoft.com/office/powerpoint/2010/main" val="4277718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 for your attention!</a:t>
            </a:r>
            <a:endParaRPr lang="en-US" dirty="0"/>
          </a:p>
        </p:txBody>
      </p:sp>
      <p:sp>
        <p:nvSpPr>
          <p:cNvPr id="3" name="Subtitle 2"/>
          <p:cNvSpPr>
            <a:spLocks noGrp="1"/>
          </p:cNvSpPr>
          <p:nvPr>
            <p:ph type="subTitle" idx="1"/>
          </p:nvPr>
        </p:nvSpPr>
        <p:spPr/>
        <p:txBody>
          <a:bodyPr/>
          <a:lstStyle/>
          <a:p>
            <a:endParaRPr lang="en-US" dirty="0"/>
          </a:p>
        </p:txBody>
      </p:sp>
      <p:sp>
        <p:nvSpPr>
          <p:cNvPr id="4" name="Text Placeholder 3"/>
          <p:cNvSpPr>
            <a:spLocks noGrp="1"/>
          </p:cNvSpPr>
          <p:nvPr>
            <p:ph type="body" sz="quarter" idx="10"/>
          </p:nvPr>
        </p:nvSpPr>
        <p:spPr/>
        <p:txBody>
          <a:bodyPr/>
          <a:lstStyle/>
          <a:p>
            <a:r>
              <a:rPr lang="en-US" sz="1600" dirty="0" smtClean="0"/>
              <a:t>Complete policy toolkit available at </a:t>
            </a:r>
            <a:r>
              <a:rPr lang="en-US" sz="1600" dirty="0" err="1" smtClean="0"/>
              <a:t>www.ifoam.bio</a:t>
            </a:r>
            <a:endParaRPr lang="en-US" sz="1600" dirty="0"/>
          </a:p>
        </p:txBody>
      </p:sp>
    </p:spTree>
    <p:extLst>
      <p:ext uri="{BB962C8B-B14F-4D97-AF65-F5344CB8AC3E}">
        <p14:creationId xmlns:p14="http://schemas.microsoft.com/office/powerpoint/2010/main" val="3762500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251150" y="3353278"/>
            <a:ext cx="6813350" cy="1443037"/>
          </a:xfrm>
        </p:spPr>
        <p:txBody>
          <a:bodyPr/>
          <a:lstStyle/>
          <a:p>
            <a:r>
              <a:rPr lang="en-US" dirty="0" smtClean="0"/>
              <a:t>Political justification for organic area payments</a:t>
            </a:r>
            <a:endParaRPr lang="en-US" dirty="0"/>
          </a:p>
        </p:txBody>
      </p:sp>
    </p:spTree>
    <p:extLst>
      <p:ext uri="{BB962C8B-B14F-4D97-AF65-F5344CB8AC3E}">
        <p14:creationId xmlns:p14="http://schemas.microsoft.com/office/powerpoint/2010/main" val="4097715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492" y="243934"/>
            <a:ext cx="7823007" cy="1143000"/>
          </a:xfrm>
        </p:spPr>
        <p:txBody>
          <a:bodyPr/>
          <a:lstStyle/>
          <a:p>
            <a:r>
              <a:rPr lang="en-US" dirty="0" smtClean="0"/>
              <a:t>Compensate organic farmers for positive externalities</a:t>
            </a:r>
            <a:endParaRPr lang="en-US" dirty="0"/>
          </a:p>
        </p:txBody>
      </p:sp>
      <p:sp>
        <p:nvSpPr>
          <p:cNvPr id="3" name="Slide Number Placeholder 2"/>
          <p:cNvSpPr>
            <a:spLocks noGrp="1"/>
          </p:cNvSpPr>
          <p:nvPr>
            <p:ph type="sldNum" sz="quarter" idx="4"/>
          </p:nvPr>
        </p:nvSpPr>
        <p:spPr/>
        <p:txBody>
          <a:bodyPr/>
          <a:lstStyle/>
          <a:p>
            <a:fld id="{5D5447A0-53F5-A642-8614-F3F890D89D69}" type="slidenum">
              <a:rPr lang="en-US" smtClean="0"/>
              <a:pPr/>
              <a:t>3</a:t>
            </a:fld>
            <a:endParaRPr lang="en-US" dirty="0"/>
          </a:p>
        </p:txBody>
      </p:sp>
      <p:sp>
        <p:nvSpPr>
          <p:cNvPr id="4" name="Text Placeholder 3"/>
          <p:cNvSpPr>
            <a:spLocks noGrp="1"/>
          </p:cNvSpPr>
          <p:nvPr>
            <p:ph type="body" sz="quarter" idx="10"/>
          </p:nvPr>
        </p:nvSpPr>
        <p:spPr/>
        <p:txBody>
          <a:bodyPr/>
          <a:lstStyle/>
          <a:p>
            <a:pPr marL="285750" indent="-285750">
              <a:spcBef>
                <a:spcPts val="0"/>
              </a:spcBef>
              <a:spcAft>
                <a:spcPts val="1800"/>
              </a:spcAft>
              <a:buFont typeface="Arial"/>
              <a:buChar char="•"/>
            </a:pPr>
            <a:r>
              <a:rPr lang="en-US" sz="1900" dirty="0" smtClean="0"/>
              <a:t>Main logic is to </a:t>
            </a:r>
            <a:r>
              <a:rPr lang="en-US" sz="1900" dirty="0"/>
              <a:t>compensate organic farmers for the </a:t>
            </a:r>
            <a:r>
              <a:rPr lang="en-US" sz="1900" dirty="0" smtClean="0"/>
              <a:t>positive externalities that </a:t>
            </a:r>
            <a:r>
              <a:rPr lang="en-US" sz="1900" dirty="0"/>
              <a:t>they produce, or the negative externalities that they do not produce, through </a:t>
            </a:r>
            <a:r>
              <a:rPr lang="en-US" sz="1900" dirty="0" smtClean="0"/>
              <a:t>Organic Agriculture (OA). </a:t>
            </a:r>
            <a:endParaRPr lang="en-US" sz="1900" dirty="0" smtClean="0"/>
          </a:p>
          <a:p>
            <a:pPr marL="285750" indent="-285750">
              <a:spcBef>
                <a:spcPts val="0"/>
              </a:spcBef>
              <a:spcAft>
                <a:spcPts val="1800"/>
              </a:spcAft>
              <a:buFont typeface="Arial"/>
              <a:buChar char="•"/>
            </a:pPr>
            <a:r>
              <a:rPr lang="en-US" sz="1900" dirty="0" smtClean="0"/>
              <a:t>Support conversion to OA with extra income in the absence of a premium price.</a:t>
            </a:r>
          </a:p>
          <a:p>
            <a:pPr marL="285750" indent="-285750">
              <a:spcBef>
                <a:spcPts val="0"/>
              </a:spcBef>
              <a:spcAft>
                <a:spcPts val="1800"/>
              </a:spcAft>
              <a:buFont typeface="Arial"/>
              <a:buChar char="•"/>
            </a:pPr>
            <a:r>
              <a:rPr lang="en-US" sz="1900" dirty="0" smtClean="0"/>
              <a:t>Strong “push” measure that can bring enough farmers to convert to enable economies of scale to allow building the rest of the organic supply chain.</a:t>
            </a:r>
          </a:p>
          <a:p>
            <a:pPr marL="285750" indent="-285750">
              <a:spcBef>
                <a:spcPts val="0"/>
              </a:spcBef>
              <a:spcAft>
                <a:spcPts val="1800"/>
              </a:spcAft>
              <a:buFont typeface="Arial"/>
              <a:buChar char="•"/>
            </a:pPr>
            <a:r>
              <a:rPr lang="en-US" sz="1900" dirty="0" smtClean="0"/>
              <a:t>Modulate the incentives for various crops (e.g. leguminous crops if organic protein feed is lacking nationally).</a:t>
            </a:r>
          </a:p>
          <a:p>
            <a:pPr marL="285750" indent="-285750">
              <a:spcBef>
                <a:spcPts val="0"/>
              </a:spcBef>
              <a:spcAft>
                <a:spcPts val="1800"/>
              </a:spcAft>
              <a:buFont typeface="Arial"/>
              <a:buChar char="•"/>
            </a:pPr>
            <a:r>
              <a:rPr lang="en-US" sz="1900" dirty="0" smtClean="0"/>
              <a:t>Area payments to OA are acceptable forms of agricultural subsidies under the WTO agreement (green box</a:t>
            </a:r>
            <a:r>
              <a:rPr lang="en-US" sz="1900" dirty="0" smtClean="0"/>
              <a:t>).</a:t>
            </a:r>
            <a:endParaRPr lang="en-US" sz="1900" dirty="0" smtClean="0"/>
          </a:p>
          <a:p>
            <a:pPr marL="285750" indent="-285750">
              <a:spcBef>
                <a:spcPts val="0"/>
              </a:spcBef>
              <a:spcAft>
                <a:spcPts val="1800"/>
              </a:spcAft>
              <a:buFont typeface="Arial"/>
              <a:buChar char="•"/>
            </a:pPr>
            <a:endParaRPr lang="en-US" sz="1900" dirty="0" smtClean="0"/>
          </a:p>
          <a:p>
            <a:pPr marL="285750" indent="-285750">
              <a:spcBef>
                <a:spcPts val="0"/>
              </a:spcBef>
              <a:spcAft>
                <a:spcPts val="1800"/>
              </a:spcAft>
              <a:buFont typeface="Arial"/>
              <a:buChar char="•"/>
            </a:pPr>
            <a:endParaRPr lang="en-US" sz="1900" dirty="0" smtClean="0"/>
          </a:p>
          <a:p>
            <a:pPr marL="285750" indent="-285750">
              <a:spcBef>
                <a:spcPts val="0"/>
              </a:spcBef>
              <a:spcAft>
                <a:spcPts val="1800"/>
              </a:spcAft>
              <a:buFont typeface="Arial"/>
              <a:buChar char="•"/>
            </a:pPr>
            <a:endParaRPr lang="en-US" sz="1900" dirty="0" smtClean="0"/>
          </a:p>
          <a:p>
            <a:pPr marL="285750" indent="-285750">
              <a:spcBef>
                <a:spcPts val="0"/>
              </a:spcBef>
              <a:spcAft>
                <a:spcPts val="1800"/>
              </a:spcAft>
              <a:buFont typeface="Arial"/>
              <a:buChar char="•"/>
            </a:pPr>
            <a:endParaRPr lang="en-US" sz="1900" dirty="0"/>
          </a:p>
          <a:p>
            <a:pPr>
              <a:spcBef>
                <a:spcPts val="0"/>
              </a:spcBef>
              <a:spcAft>
                <a:spcPts val="1800"/>
              </a:spcAft>
            </a:pPr>
            <a:endParaRPr lang="en-US" sz="1900" dirty="0"/>
          </a:p>
          <a:p>
            <a:pPr>
              <a:spcBef>
                <a:spcPts val="0"/>
              </a:spcBef>
              <a:spcAft>
                <a:spcPts val="1800"/>
              </a:spcAft>
            </a:pPr>
            <a:endParaRPr lang="en-US" sz="1900" dirty="0"/>
          </a:p>
        </p:txBody>
      </p:sp>
    </p:spTree>
    <p:extLst>
      <p:ext uri="{BB962C8B-B14F-4D97-AF65-F5344CB8AC3E}">
        <p14:creationId xmlns:p14="http://schemas.microsoft.com/office/powerpoint/2010/main" val="2842979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251150" y="3353278"/>
            <a:ext cx="7118150" cy="1443037"/>
          </a:xfrm>
        </p:spPr>
        <p:txBody>
          <a:bodyPr/>
          <a:lstStyle/>
          <a:p>
            <a:r>
              <a:rPr lang="en-US" dirty="0" smtClean="0"/>
              <a:t>Possible ways to implement organic </a:t>
            </a:r>
            <a:r>
              <a:rPr lang="en-US" dirty="0"/>
              <a:t>area payments</a:t>
            </a:r>
          </a:p>
        </p:txBody>
      </p:sp>
    </p:spTree>
    <p:extLst>
      <p:ext uri="{BB962C8B-B14F-4D97-AF65-F5344CB8AC3E}">
        <p14:creationId xmlns:p14="http://schemas.microsoft.com/office/powerpoint/2010/main" val="1381078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492" y="243934"/>
            <a:ext cx="8102407" cy="1143000"/>
          </a:xfrm>
        </p:spPr>
        <p:txBody>
          <a:bodyPr/>
          <a:lstStyle/>
          <a:p>
            <a:r>
              <a:rPr lang="en-US" dirty="0" smtClean="0"/>
              <a:t>Organic area payments</a:t>
            </a:r>
            <a:endParaRPr lang="en-US" dirty="0"/>
          </a:p>
        </p:txBody>
      </p:sp>
      <p:sp>
        <p:nvSpPr>
          <p:cNvPr id="3" name="Slide Number Placeholder 2"/>
          <p:cNvSpPr>
            <a:spLocks noGrp="1"/>
          </p:cNvSpPr>
          <p:nvPr>
            <p:ph type="sldNum" sz="quarter" idx="4"/>
          </p:nvPr>
        </p:nvSpPr>
        <p:spPr/>
        <p:txBody>
          <a:bodyPr/>
          <a:lstStyle/>
          <a:p>
            <a:fld id="{5D5447A0-53F5-A642-8614-F3F890D89D69}" type="slidenum">
              <a:rPr lang="en-US" smtClean="0"/>
              <a:pPr/>
              <a:t>5</a:t>
            </a:fld>
            <a:endParaRPr lang="en-US" dirty="0"/>
          </a:p>
        </p:txBody>
      </p:sp>
      <p:sp>
        <p:nvSpPr>
          <p:cNvPr id="4" name="Text Placeholder 3"/>
          <p:cNvSpPr>
            <a:spLocks noGrp="1"/>
          </p:cNvSpPr>
          <p:nvPr>
            <p:ph type="body" sz="quarter" idx="10"/>
          </p:nvPr>
        </p:nvSpPr>
        <p:spPr>
          <a:xfrm>
            <a:off x="533400" y="1651000"/>
            <a:ext cx="8168265" cy="4889500"/>
          </a:xfrm>
        </p:spPr>
        <p:txBody>
          <a:bodyPr/>
          <a:lstStyle/>
          <a:p>
            <a:pPr marL="342900" indent="-342900">
              <a:spcBef>
                <a:spcPts val="0"/>
              </a:spcBef>
              <a:spcAft>
                <a:spcPts val="1800"/>
              </a:spcAft>
              <a:buFont typeface="Arial"/>
              <a:buChar char="•"/>
            </a:pPr>
            <a:r>
              <a:rPr lang="en-US" dirty="0" smtClean="0"/>
              <a:t>Multi-year payments to organic farmers. </a:t>
            </a:r>
            <a:r>
              <a:rPr lang="en-US" dirty="0" smtClean="0"/>
              <a:t>Subsidies/ha </a:t>
            </a:r>
            <a:r>
              <a:rPr lang="en-US" dirty="0" smtClean="0"/>
              <a:t>depends on the type of crop. Usually linked to certification as a criterion.</a:t>
            </a:r>
          </a:p>
          <a:p>
            <a:pPr marL="342900" indent="-342900">
              <a:spcBef>
                <a:spcPts val="0"/>
              </a:spcBef>
              <a:spcAft>
                <a:spcPts val="1800"/>
              </a:spcAft>
              <a:buFont typeface="Arial"/>
              <a:buChar char="•"/>
            </a:pPr>
            <a:r>
              <a:rPr lang="en-US" dirty="0" smtClean="0"/>
              <a:t>Often differentiated payments for conversion (higher) and maintenance (lower).</a:t>
            </a:r>
          </a:p>
          <a:p>
            <a:pPr marL="342900" indent="-342900">
              <a:spcBef>
                <a:spcPts val="0"/>
              </a:spcBef>
              <a:spcAft>
                <a:spcPts val="1800"/>
              </a:spcAft>
              <a:buFont typeface="Arial"/>
              <a:buChar char="•"/>
            </a:pPr>
            <a:r>
              <a:rPr lang="en-US" dirty="0" smtClean="0"/>
              <a:t>Calculation is until now mostly based on compensating </a:t>
            </a:r>
            <a:r>
              <a:rPr lang="en-US" dirty="0"/>
              <a:t>the additional costs and income foregone from farming </a:t>
            </a:r>
            <a:r>
              <a:rPr lang="en-US" dirty="0" smtClean="0"/>
              <a:t>organically (not on the value of externalities </a:t>
            </a:r>
            <a:r>
              <a:rPr lang="en-US" dirty="0" smtClean="0"/>
              <a:t>produced </a:t>
            </a:r>
            <a:r>
              <a:rPr lang="en-US" dirty="0" smtClean="0"/>
              <a:t>by OA).</a:t>
            </a:r>
          </a:p>
          <a:p>
            <a:pPr marL="342900" indent="-342900">
              <a:spcBef>
                <a:spcPts val="0"/>
              </a:spcBef>
              <a:spcAft>
                <a:spcPts val="1800"/>
              </a:spcAft>
              <a:buFont typeface="Arial"/>
              <a:buChar char="•"/>
            </a:pPr>
            <a:r>
              <a:rPr lang="en-US" dirty="0" smtClean="0"/>
              <a:t>Organic </a:t>
            </a:r>
            <a:r>
              <a:rPr lang="en-US" dirty="0" smtClean="0"/>
              <a:t>livestock is indirectly supported through area payments for organic pastures. Per-unit payments for organic livestock are an alternative.</a:t>
            </a:r>
          </a:p>
          <a:p>
            <a:pPr marL="342900" indent="-342900">
              <a:spcBef>
                <a:spcPts val="0"/>
              </a:spcBef>
              <a:spcAft>
                <a:spcPts val="1800"/>
              </a:spcAft>
              <a:buFont typeface="Arial"/>
              <a:buChar char="•"/>
            </a:pPr>
            <a:r>
              <a:rPr lang="en-US" dirty="0" smtClean="0"/>
              <a:t>Some complex calculation systems (e.g. Switzerland with </a:t>
            </a:r>
            <a:r>
              <a:rPr lang="en-US" dirty="0" smtClean="0"/>
              <a:t>SLU).</a:t>
            </a:r>
            <a:endParaRPr lang="en-US" dirty="0" smtClean="0"/>
          </a:p>
          <a:p>
            <a:pPr marL="342900" indent="-342900">
              <a:spcBef>
                <a:spcPts val="0"/>
              </a:spcBef>
              <a:spcAft>
                <a:spcPts val="1800"/>
              </a:spcAft>
              <a:buFont typeface="Arial"/>
              <a:buChar char="•"/>
            </a:pPr>
            <a:r>
              <a:rPr lang="en-US" dirty="0" smtClean="0"/>
              <a:t>Some cases of a one-time payment for conversion with commitment to farm organically thereafter.</a:t>
            </a:r>
            <a:endParaRPr lang="en-US" dirty="0"/>
          </a:p>
        </p:txBody>
      </p:sp>
    </p:spTree>
    <p:extLst>
      <p:ext uri="{BB962C8B-B14F-4D97-AF65-F5344CB8AC3E}">
        <p14:creationId xmlns:p14="http://schemas.microsoft.com/office/powerpoint/2010/main" val="1715994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251150" y="3353278"/>
            <a:ext cx="6585747" cy="1443037"/>
          </a:xfrm>
        </p:spPr>
        <p:txBody>
          <a:bodyPr/>
          <a:lstStyle/>
          <a:p>
            <a:r>
              <a:rPr lang="en-US" dirty="0" smtClean="0"/>
              <a:t>Country examples</a:t>
            </a:r>
            <a:endParaRPr lang="en-US" dirty="0"/>
          </a:p>
        </p:txBody>
      </p:sp>
    </p:spTree>
    <p:extLst>
      <p:ext uri="{BB962C8B-B14F-4D97-AF65-F5344CB8AC3E}">
        <p14:creationId xmlns:p14="http://schemas.microsoft.com/office/powerpoint/2010/main" val="3114260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Belgium</a:t>
            </a:r>
            <a:endParaRPr lang="en-US" dirty="0"/>
          </a:p>
        </p:txBody>
      </p:sp>
      <p:sp>
        <p:nvSpPr>
          <p:cNvPr id="3" name="Text Placeholder 2"/>
          <p:cNvSpPr>
            <a:spLocks noGrp="1"/>
          </p:cNvSpPr>
          <p:nvPr>
            <p:ph type="body" sz="quarter" idx="10"/>
          </p:nvPr>
        </p:nvSpPr>
        <p:spPr>
          <a:xfrm>
            <a:off x="659634" y="1475834"/>
            <a:ext cx="7648575" cy="3883566"/>
          </a:xfrm>
        </p:spPr>
        <p:txBody>
          <a:bodyPr/>
          <a:lstStyle/>
          <a:p>
            <a:pPr>
              <a:spcAft>
                <a:spcPts val="2400"/>
              </a:spcAft>
            </a:pPr>
            <a:r>
              <a:rPr lang="en-US" sz="1900" dirty="0" smtClean="0"/>
              <a:t>Support to OA through area payments started in 1994 after the introduction of the 2078/92 EU organic regulation.</a:t>
            </a:r>
          </a:p>
          <a:p>
            <a:pPr>
              <a:spcAft>
                <a:spcPts val="2400"/>
              </a:spcAft>
            </a:pPr>
            <a:r>
              <a:rPr lang="en-US" sz="1900" dirty="0" smtClean="0"/>
              <a:t>Since 2003, consistently high level of payments for OA in </a:t>
            </a:r>
            <a:r>
              <a:rPr lang="en-US" sz="1900" dirty="0" smtClean="0"/>
              <a:t>Flanders and Wallonia</a:t>
            </a:r>
            <a:r>
              <a:rPr lang="en-US" sz="1900" dirty="0" smtClean="0"/>
              <a:t> </a:t>
            </a:r>
            <a:r>
              <a:rPr lang="en-US" sz="1900" dirty="0" smtClean="0">
                <a:sym typeface="Wingdings"/>
              </a:rPr>
              <a:t> steady growth, tripling the organic area between 2005 and 2014.</a:t>
            </a:r>
          </a:p>
          <a:p>
            <a:pPr>
              <a:spcAft>
                <a:spcPts val="2400"/>
              </a:spcAft>
            </a:pPr>
            <a:r>
              <a:rPr lang="en-US" sz="1900" dirty="0" smtClean="0">
                <a:sym typeface="Wingdings"/>
              </a:rPr>
              <a:t>Annual conversion payments are around:</a:t>
            </a:r>
          </a:p>
          <a:p>
            <a:pPr lvl="1">
              <a:spcAft>
                <a:spcPts val="2400"/>
              </a:spcAft>
            </a:pPr>
            <a:r>
              <a:rPr lang="en-US" sz="1800" dirty="0" smtClean="0">
                <a:sym typeface="Wingdings"/>
              </a:rPr>
              <a:t>300 €/ha for grassland</a:t>
            </a:r>
          </a:p>
          <a:p>
            <a:pPr lvl="1">
              <a:spcAft>
                <a:spcPts val="2400"/>
              </a:spcAft>
            </a:pPr>
            <a:r>
              <a:rPr lang="en-US" sz="1800" dirty="0" smtClean="0">
                <a:sym typeface="Wingdings"/>
              </a:rPr>
              <a:t>450 €</a:t>
            </a:r>
            <a:r>
              <a:rPr lang="en-US" sz="1800" dirty="0">
                <a:sym typeface="Wingdings"/>
              </a:rPr>
              <a:t>/</a:t>
            </a:r>
            <a:r>
              <a:rPr lang="en-US" sz="1800" dirty="0" smtClean="0">
                <a:sym typeface="Wingdings"/>
              </a:rPr>
              <a:t>ha for arable land</a:t>
            </a:r>
          </a:p>
          <a:p>
            <a:pPr lvl="1">
              <a:spcAft>
                <a:spcPts val="2400"/>
              </a:spcAft>
            </a:pPr>
            <a:r>
              <a:rPr lang="en-US" sz="1800" dirty="0" smtClean="0">
                <a:sym typeface="Wingdings"/>
              </a:rPr>
              <a:t>900 </a:t>
            </a:r>
            <a:r>
              <a:rPr lang="en-US" sz="1800" dirty="0">
                <a:sym typeface="Wingdings"/>
              </a:rPr>
              <a:t>€/ha </a:t>
            </a:r>
            <a:r>
              <a:rPr lang="en-US" sz="1800" dirty="0" smtClean="0">
                <a:sym typeface="Wingdings"/>
              </a:rPr>
              <a:t>for horticulture and arboriculture</a:t>
            </a:r>
            <a:endParaRPr lang="en-US" sz="1800" dirty="0" smtClean="0"/>
          </a:p>
        </p:txBody>
      </p:sp>
      <p:sp>
        <p:nvSpPr>
          <p:cNvPr id="4" name="Slide Number Placeholder 3"/>
          <p:cNvSpPr>
            <a:spLocks noGrp="1"/>
          </p:cNvSpPr>
          <p:nvPr>
            <p:ph type="sldNum" sz="quarter" idx="4"/>
          </p:nvPr>
        </p:nvSpPr>
        <p:spPr/>
        <p:txBody>
          <a:bodyPr/>
          <a:lstStyle/>
          <a:p>
            <a:fld id="{5D5447A0-53F5-A642-8614-F3F890D89D69}" type="slidenum">
              <a:rPr lang="en-US" smtClean="0"/>
              <a:pPr/>
              <a:t>7</a:t>
            </a:fld>
            <a:endParaRPr lang="en-US" dirty="0"/>
          </a:p>
        </p:txBody>
      </p:sp>
    </p:spTree>
    <p:extLst>
      <p:ext uri="{BB962C8B-B14F-4D97-AF65-F5344CB8AC3E}">
        <p14:creationId xmlns:p14="http://schemas.microsoft.com/office/powerpoint/2010/main" val="2297080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Bulgaria</a:t>
            </a:r>
            <a:endParaRPr lang="en-US" dirty="0"/>
          </a:p>
        </p:txBody>
      </p:sp>
      <p:sp>
        <p:nvSpPr>
          <p:cNvPr id="4" name="Slide Number Placeholder 3"/>
          <p:cNvSpPr>
            <a:spLocks noGrp="1"/>
          </p:cNvSpPr>
          <p:nvPr>
            <p:ph type="sldNum" sz="quarter" idx="4"/>
          </p:nvPr>
        </p:nvSpPr>
        <p:spPr/>
        <p:txBody>
          <a:bodyPr/>
          <a:lstStyle/>
          <a:p>
            <a:fld id="{5D5447A0-53F5-A642-8614-F3F890D89D69}" type="slidenum">
              <a:rPr lang="en-US" smtClean="0"/>
              <a:pPr/>
              <a:t>8</a:t>
            </a:fld>
            <a:endParaRPr lang="en-US" dirty="0"/>
          </a:p>
        </p:txBody>
      </p:sp>
      <p:graphicFrame>
        <p:nvGraphicFramePr>
          <p:cNvPr id="5" name="Chart 4"/>
          <p:cNvGraphicFramePr/>
          <p:nvPr>
            <p:extLst>
              <p:ext uri="{D42A27DB-BD31-4B8C-83A1-F6EECF244321}">
                <p14:modId xmlns:p14="http://schemas.microsoft.com/office/powerpoint/2010/main" val="3529490660"/>
              </p:ext>
            </p:extLst>
          </p:nvPr>
        </p:nvGraphicFramePr>
        <p:xfrm>
          <a:off x="883602" y="1502727"/>
          <a:ext cx="7142798" cy="37677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557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India</a:t>
            </a:r>
            <a:endParaRPr lang="en-US" sz="3000" dirty="0"/>
          </a:p>
        </p:txBody>
      </p:sp>
      <p:sp>
        <p:nvSpPr>
          <p:cNvPr id="4" name="Slide Number Placeholder 3"/>
          <p:cNvSpPr>
            <a:spLocks noGrp="1"/>
          </p:cNvSpPr>
          <p:nvPr>
            <p:ph type="sldNum" sz="quarter" idx="4"/>
          </p:nvPr>
        </p:nvSpPr>
        <p:spPr/>
        <p:txBody>
          <a:bodyPr/>
          <a:lstStyle/>
          <a:p>
            <a:fld id="{5D5447A0-53F5-A642-8614-F3F890D89D69}" type="slidenum">
              <a:rPr lang="en-US" smtClean="0"/>
              <a:pPr/>
              <a:t>9</a:t>
            </a:fld>
            <a:endParaRPr lang="en-US" dirty="0"/>
          </a:p>
        </p:txBody>
      </p:sp>
      <p:sp>
        <p:nvSpPr>
          <p:cNvPr id="7" name="Text Placeholder 6"/>
          <p:cNvSpPr>
            <a:spLocks noGrp="1"/>
          </p:cNvSpPr>
          <p:nvPr>
            <p:ph type="body" sz="quarter" idx="10"/>
          </p:nvPr>
        </p:nvSpPr>
        <p:spPr>
          <a:xfrm>
            <a:off x="749300" y="1592263"/>
            <a:ext cx="7648575" cy="4532312"/>
          </a:xfrm>
        </p:spPr>
        <p:txBody>
          <a:bodyPr/>
          <a:lstStyle/>
          <a:p>
            <a:pPr>
              <a:spcAft>
                <a:spcPts val="1800"/>
              </a:spcAft>
            </a:pPr>
            <a:r>
              <a:rPr lang="en-US" dirty="0" err="1"/>
              <a:t>Paramparagat</a:t>
            </a:r>
            <a:r>
              <a:rPr lang="en-US" dirty="0"/>
              <a:t> </a:t>
            </a:r>
            <a:r>
              <a:rPr lang="en-US" dirty="0" err="1"/>
              <a:t>Krishi</a:t>
            </a:r>
            <a:r>
              <a:rPr lang="en-US" dirty="0"/>
              <a:t> </a:t>
            </a:r>
            <a:r>
              <a:rPr lang="en-US" dirty="0" err="1"/>
              <a:t>Vikas</a:t>
            </a:r>
            <a:r>
              <a:rPr lang="en-US" dirty="0"/>
              <a:t> </a:t>
            </a:r>
            <a:r>
              <a:rPr lang="en-US" dirty="0" err="1"/>
              <a:t>Yojana</a:t>
            </a:r>
            <a:r>
              <a:rPr lang="en-US" dirty="0"/>
              <a:t> (PKVY</a:t>
            </a:r>
            <a:r>
              <a:rPr lang="en-US" dirty="0" smtClean="0"/>
              <a:t>) scheme includes a subsidy of 680 </a:t>
            </a:r>
            <a:r>
              <a:rPr lang="en-US" dirty="0">
                <a:sym typeface="Wingdings"/>
              </a:rPr>
              <a:t>€</a:t>
            </a:r>
            <a:r>
              <a:rPr lang="en-US" dirty="0" smtClean="0">
                <a:sym typeface="Wingdings"/>
              </a:rPr>
              <a:t>/ha for 3 years for farmers organized in clusters.</a:t>
            </a:r>
          </a:p>
          <a:p>
            <a:pPr>
              <a:spcAft>
                <a:spcPts val="1800"/>
              </a:spcAft>
            </a:pPr>
            <a:r>
              <a:rPr lang="en-US" dirty="0"/>
              <a:t>A 3-year national budget for PKVY of about EUR 55 million is allocated to Indian States </a:t>
            </a:r>
            <a:r>
              <a:rPr lang="en-US" dirty="0" smtClean="0"/>
              <a:t>based on a calculation including area </a:t>
            </a:r>
            <a:r>
              <a:rPr lang="en-US" dirty="0"/>
              <a:t>under organic </a:t>
            </a:r>
            <a:r>
              <a:rPr lang="en-US" dirty="0" smtClean="0"/>
              <a:t>cultivation and other factors.</a:t>
            </a:r>
          </a:p>
        </p:txBody>
      </p:sp>
      <p:pic>
        <p:nvPicPr>
          <p:cNvPr id="12" name="Picture 11"/>
          <p:cNvPicPr>
            <a:picLocks noChangeAspect="1"/>
          </p:cNvPicPr>
          <p:nvPr/>
        </p:nvPicPr>
        <p:blipFill>
          <a:blip r:embed="rId3"/>
          <a:stretch>
            <a:fillRect/>
          </a:stretch>
        </p:blipFill>
        <p:spPr>
          <a:xfrm>
            <a:off x="1600200" y="3503508"/>
            <a:ext cx="5664200" cy="2963333"/>
          </a:xfrm>
          <a:prstGeom prst="rect">
            <a:avLst/>
          </a:prstGeom>
        </p:spPr>
      </p:pic>
    </p:spTree>
    <p:extLst>
      <p:ext uri="{BB962C8B-B14F-4D97-AF65-F5344CB8AC3E}">
        <p14:creationId xmlns:p14="http://schemas.microsoft.com/office/powerpoint/2010/main" val="2606769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PolicyToolkit_PPT_4-3Ratio_TEMPLATE">
  <a:themeElements>
    <a:clrScheme name="Custom 2">
      <a:dk1>
        <a:srgbClr val="203150"/>
      </a:dk1>
      <a:lt1>
        <a:sysClr val="window" lastClr="FFFFFF"/>
      </a:lt1>
      <a:dk2>
        <a:srgbClr val="68709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ection Title">
  <a:themeElements>
    <a:clrScheme name="Custom 2">
      <a:dk1>
        <a:srgbClr val="203150"/>
      </a:dk1>
      <a:lt1>
        <a:sysClr val="window" lastClr="FFFFFF"/>
      </a:lt1>
      <a:dk2>
        <a:srgbClr val="68709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ontent">
  <a:themeElements>
    <a:clrScheme name="Custom 2">
      <a:dk1>
        <a:srgbClr val="203150"/>
      </a:dk1>
      <a:lt1>
        <a:sysClr val="window" lastClr="FFFFFF"/>
      </a:lt1>
      <a:dk2>
        <a:srgbClr val="68709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ank you slide">
  <a:themeElements>
    <a:clrScheme name="Custom 2">
      <a:dk1>
        <a:srgbClr val="203150"/>
      </a:dk1>
      <a:lt1>
        <a:sysClr val="window" lastClr="FFFFFF"/>
      </a:lt1>
      <a:dk2>
        <a:srgbClr val="68709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PolicyToolkit_PPT_4-3Ratio_TEMPLATE.potx</Template>
  <TotalTime>889</TotalTime>
  <Words>935</Words>
  <Application>Microsoft Macintosh PowerPoint</Application>
  <PresentationFormat>On-screen Show (4:3)</PresentationFormat>
  <Paragraphs>61</Paragraphs>
  <Slides>12</Slides>
  <Notes>6</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12</vt:i4>
      </vt:variant>
    </vt:vector>
  </HeadingPairs>
  <TitlesOfParts>
    <vt:vector size="20" baseType="lpstr">
      <vt:lpstr>Calibri</vt:lpstr>
      <vt:lpstr>Century Gothic</vt:lpstr>
      <vt:lpstr>Wingdings</vt:lpstr>
      <vt:lpstr>Arial</vt:lpstr>
      <vt:lpstr>PolicyToolkit_PPT_4-3Ratio_TEMPLATE</vt:lpstr>
      <vt:lpstr>Section Title</vt:lpstr>
      <vt:lpstr>Content</vt:lpstr>
      <vt:lpstr>Thank you slide</vt:lpstr>
      <vt:lpstr>Conversion and maintenance area payments for organic production</vt:lpstr>
      <vt:lpstr>PowerPoint Presentation</vt:lpstr>
      <vt:lpstr>Compensate organic farmers for positive externalities</vt:lpstr>
      <vt:lpstr>PowerPoint Presentation</vt:lpstr>
      <vt:lpstr>Organic area payments</vt:lpstr>
      <vt:lpstr>PowerPoint Presentation</vt:lpstr>
      <vt:lpstr>Belgium</vt:lpstr>
      <vt:lpstr>Bulgaria</vt:lpstr>
      <vt:lpstr>India</vt:lpstr>
      <vt:lpstr>PowerPoint Presentation</vt:lpstr>
      <vt:lpstr>Main challenges</vt:lpstr>
      <vt:lpstr>Thank you for your attention!</vt:lpstr>
    </vt:vector>
  </TitlesOfParts>
  <Company>IFOAM e.V.</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German</dc:creator>
  <cp:lastModifiedBy>Microsoft Office User</cp:lastModifiedBy>
  <cp:revision>96</cp:revision>
  <dcterms:created xsi:type="dcterms:W3CDTF">2017-03-17T11:12:10Z</dcterms:created>
  <dcterms:modified xsi:type="dcterms:W3CDTF">2017-09-01T09:15:41Z</dcterms:modified>
</cp:coreProperties>
</file>