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8" r:id="rId3"/>
    <p:sldMasterId id="2147483678" r:id="rId4"/>
  </p:sldMasterIdLst>
  <p:notesMasterIdLst>
    <p:notesMasterId r:id="rId17"/>
  </p:notesMasterIdLst>
  <p:sldIdLst>
    <p:sldId id="262" r:id="rId5"/>
    <p:sldId id="257" r:id="rId6"/>
    <p:sldId id="259" r:id="rId7"/>
    <p:sldId id="267" r:id="rId8"/>
    <p:sldId id="268" r:id="rId9"/>
    <p:sldId id="270" r:id="rId10"/>
    <p:sldId id="299" r:id="rId11"/>
    <p:sldId id="305" r:id="rId12"/>
    <p:sldId id="300" r:id="rId13"/>
    <p:sldId id="303" r:id="rId14"/>
    <p:sldId id="304"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77" autoAdjust="0"/>
  </p:normalViewPr>
  <p:slideViewPr>
    <p:cSldViewPr snapToGrid="0" snapToObjects="1">
      <p:cViewPr>
        <p:scale>
          <a:sx n="100" d="100"/>
          <a:sy n="100" d="100"/>
        </p:scale>
        <p:origin x="-32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50F56-056B-3D46-BB1E-09D00B7A7B0F}" type="datetimeFigureOut">
              <a:rPr lang="en-US" smtClean="0"/>
              <a:t>8/31/17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18986-2758-0148-8401-B030045C1D49}" type="slidenum">
              <a:rPr lang="en-US" smtClean="0"/>
              <a:t>‹Nr.›</a:t>
            </a:fld>
            <a:endParaRPr lang="en-US"/>
          </a:p>
        </p:txBody>
      </p:sp>
    </p:spTree>
    <p:extLst>
      <p:ext uri="{BB962C8B-B14F-4D97-AF65-F5344CB8AC3E}">
        <p14:creationId xmlns:p14="http://schemas.microsoft.com/office/powerpoint/2010/main" val="4258999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418986-2758-0148-8401-B030045C1D49}" type="slidenum">
              <a:rPr lang="en-US" smtClean="0"/>
              <a:t>1</a:t>
            </a:fld>
            <a:endParaRPr lang="en-US"/>
          </a:p>
        </p:txBody>
      </p:sp>
    </p:spTree>
    <p:extLst>
      <p:ext uri="{BB962C8B-B14F-4D97-AF65-F5344CB8AC3E}">
        <p14:creationId xmlns:p14="http://schemas.microsoft.com/office/powerpoint/2010/main" val="257136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benefit all farmers, not just organic ones,</a:t>
            </a:r>
            <a:r>
              <a:rPr lang="en-US" baseline="0" dirty="0" smtClean="0"/>
              <a:t> as conventional farmers are also more and more expected to reduce the use of toxic chemicals, reduce impact on water quality, protect biodiversity, etc.</a:t>
            </a:r>
            <a:endParaRPr lang="en-US" dirty="0" smtClean="0"/>
          </a:p>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3</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tx1"/>
                </a:solidFill>
                <a:effectLst/>
                <a:latin typeface="+mn-lt"/>
                <a:ea typeface="+mn-ea"/>
                <a:cs typeface="+mn-cs"/>
              </a:rPr>
              <a:t>Government development, manufacture and distribution of organic inputs: e.g. Philippines, Sikkim (India), Bhutan.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noProof="0" dirty="0" smtClean="0">
                <a:solidFill>
                  <a:schemeClr val="tx1"/>
                </a:solidFill>
                <a:effectLst/>
                <a:latin typeface="+mn-lt"/>
                <a:ea typeface="+mn-ea"/>
                <a:cs typeface="+mn-cs"/>
              </a:rPr>
              <a:t>Taxes and import duty exemption: e.g. Tunisia.</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Subsidies</a:t>
            </a:r>
            <a:r>
              <a:rPr lang="en-GB" sz="1200" kern="1200" baseline="0" noProof="0" dirty="0" smtClean="0">
                <a:solidFill>
                  <a:schemeClr val="tx1"/>
                </a:solidFill>
                <a:effectLst/>
                <a:latin typeface="+mn-lt"/>
                <a:ea typeface="+mn-ea"/>
                <a:cs typeface="+mn-cs"/>
              </a:rPr>
              <a:t> to farmers: e.g.</a:t>
            </a:r>
            <a:r>
              <a:rPr lang="de-DE"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Mexico, India, South Korea</a:t>
            </a:r>
            <a:r>
              <a:rPr lang="en-US" dirty="0" smtClean="0">
                <a:effectLst/>
              </a:rPr>
              <a:t> </a:t>
            </a: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5</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Allocating resources to facilitate farmers’ access to organic seeds and planting materials</a:t>
            </a:r>
            <a:r>
              <a:rPr lang="en-GB" sz="1200" kern="1200" baseline="0" noProof="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is an overlooked aspect of the action plans of most other developing countries. “Seed is the most important input of any agricultural production and it should be free from chemicals,” states the 2014 progress report on the Sikkim Organic Mission. </a:t>
            </a:r>
            <a:endParaRPr lang="en-GB" noProof="0" dirty="0" smtClean="0">
              <a:effectLst/>
            </a:endParaRPr>
          </a:p>
          <a:p>
            <a:endParaRPr lang="en-GB" noProof="0" dirty="0"/>
          </a:p>
        </p:txBody>
      </p:sp>
      <p:sp>
        <p:nvSpPr>
          <p:cNvPr id="4" name="Slide Number Placeholder 3"/>
          <p:cNvSpPr>
            <a:spLocks noGrp="1"/>
          </p:cNvSpPr>
          <p:nvPr>
            <p:ph type="sldNum" sz="quarter" idx="10"/>
          </p:nvPr>
        </p:nvSpPr>
        <p:spPr/>
        <p:txBody>
          <a:bodyPr/>
          <a:lstStyle/>
          <a:p>
            <a:fld id="{2F418986-2758-0148-8401-B030045C1D49}" type="slidenum">
              <a:rPr lang="en-US" smtClean="0"/>
              <a:t>7</a:t>
            </a:fld>
            <a:endParaRPr lang="en-US"/>
          </a:p>
        </p:txBody>
      </p:sp>
    </p:spTree>
    <p:extLst>
      <p:ext uri="{BB962C8B-B14F-4D97-AF65-F5344CB8AC3E}">
        <p14:creationId xmlns:p14="http://schemas.microsoft.com/office/powerpoint/2010/main" val="14738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418986-2758-0148-8401-B030045C1D49}" type="slidenum">
              <a:rPr lang="en-US" smtClean="0"/>
              <a:t>8</a:t>
            </a:fld>
            <a:endParaRPr lang="en-US"/>
          </a:p>
        </p:txBody>
      </p:sp>
    </p:spTree>
    <p:extLst>
      <p:ext uri="{BB962C8B-B14F-4D97-AF65-F5344CB8AC3E}">
        <p14:creationId xmlns:p14="http://schemas.microsoft.com/office/powerpoint/2010/main" val="121091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9</a:t>
            </a:fld>
            <a:endParaRPr lang="en-US"/>
          </a:p>
        </p:txBody>
      </p:sp>
    </p:spTree>
    <p:extLst>
      <p:ext uri="{BB962C8B-B14F-4D97-AF65-F5344CB8AC3E}">
        <p14:creationId xmlns:p14="http://schemas.microsoft.com/office/powerpoint/2010/main" val="344111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risk of putting too much implementation in the hands of the government, and not enough into the hands of the private organic sector: This can be particularly problematic when public servants are asked to deliver training or to plan organic input production and delivery, without having the right knowledge and understanding of organic agriculture. E.g.: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experience of Thailand shows that training on organic inputs delivered by government agencies that have no knowledge or belief in organic farming leads to inappropriate content and methodologies, emphasis on the wrong approaches, and ultimately failure to achieve the policy objective.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11</a:t>
            </a:fld>
            <a:endParaRPr lang="en-US"/>
          </a:p>
        </p:txBody>
      </p:sp>
    </p:spTree>
    <p:extLst>
      <p:ext uri="{BB962C8B-B14F-4D97-AF65-F5344CB8AC3E}">
        <p14:creationId xmlns:p14="http://schemas.microsoft.com/office/powerpoint/2010/main" val="272685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cxnSp>
        <p:nvCxnSpPr>
          <p:cNvPr id="15" name="Straight Connector 14"/>
          <p:cNvCxnSpPr/>
          <p:nvPr userDrawn="1"/>
        </p:nvCxnSpPr>
        <p:spPr>
          <a:xfrm>
            <a:off x="1293068" y="4696190"/>
            <a:ext cx="206641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203002" y="3749855"/>
            <a:ext cx="5043233" cy="477252"/>
          </a:xfrm>
          <a:prstGeom prst="rect">
            <a:avLst/>
          </a:prstGeom>
        </p:spPr>
        <p:txBody>
          <a:bodyPr vert="horz" anchor="ctr" anchorCtr="0"/>
          <a:lstStyle>
            <a:lvl1pPr marL="0" indent="0">
              <a:buNone/>
              <a:defRPr sz="20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203002" y="2023824"/>
            <a:ext cx="5629585" cy="1582715"/>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203002" y="5324748"/>
            <a:ext cx="3558125" cy="433699"/>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Tree>
    <p:extLst>
      <p:ext uri="{BB962C8B-B14F-4D97-AF65-F5344CB8AC3E}">
        <p14:creationId xmlns:p14="http://schemas.microsoft.com/office/powerpoint/2010/main" val="311943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Picture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300" y="1724025"/>
            <a:ext cx="2475614"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3349428" y="1724025"/>
            <a:ext cx="5047681" cy="4078000"/>
          </a:xfrm>
          <a:prstGeom prst="rect">
            <a:avLst/>
          </a:prstGeom>
        </p:spPr>
        <p:txBody>
          <a:bodyPr vert="horz" anchor="t" anchorCtr="0"/>
          <a:lstStyle>
            <a:lvl1pPr marL="0" indent="0">
              <a:buNone/>
              <a:defRPr sz="1200"/>
            </a:lvl1pPr>
          </a:lstStyle>
          <a:p>
            <a:pPr lvl="0"/>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139934699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icture lef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6194574"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424818425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righ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3057671"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156188734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2 Pictur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3726981"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5914081"/>
            <a:ext cx="3726787" cy="460676"/>
          </a:xfrm>
          <a:prstGeom prst="rect">
            <a:avLst/>
          </a:prstGeom>
        </p:spPr>
        <p:txBody>
          <a:bodyPr vert="horz" anchor="t" anchorCtr="0"/>
          <a:lstStyle>
            <a:lvl1pPr marL="0" indent="0">
              <a:buNone/>
              <a:defRPr sz="1200"/>
            </a:lvl1pPr>
          </a:lstStyle>
          <a:p>
            <a:pPr lvl="0"/>
            <a:endParaRPr lang="en-US" dirty="0"/>
          </a:p>
        </p:txBody>
      </p:sp>
      <p:sp>
        <p:nvSpPr>
          <p:cNvPr id="10" name="Media Placeholder 5"/>
          <p:cNvSpPr>
            <a:spLocks noGrp="1"/>
          </p:cNvSpPr>
          <p:nvPr>
            <p:ph type="media" sz="quarter" idx="13" hasCustomPrompt="1"/>
          </p:nvPr>
        </p:nvSpPr>
        <p:spPr>
          <a:xfrm>
            <a:off x="4670128" y="1724025"/>
            <a:ext cx="3726981" cy="4078000"/>
          </a:xfrm>
          <a:prstGeom prst="rect">
            <a:avLst/>
          </a:prstGeom>
        </p:spPr>
        <p:txBody>
          <a:bodyPr vert="horz"/>
          <a:lstStyle/>
          <a:p>
            <a:r>
              <a:rPr lang="en-US" dirty="0" smtClean="0"/>
              <a:t>Picture</a:t>
            </a:r>
            <a:endParaRPr lang="en-US" dirty="0"/>
          </a:p>
        </p:txBody>
      </p:sp>
      <p:sp>
        <p:nvSpPr>
          <p:cNvPr id="11" name="Text Placeholder 9"/>
          <p:cNvSpPr>
            <a:spLocks noGrp="1"/>
          </p:cNvSpPr>
          <p:nvPr>
            <p:ph type="body" sz="quarter" idx="14"/>
          </p:nvPr>
        </p:nvSpPr>
        <p:spPr>
          <a:xfrm>
            <a:off x="4670128" y="5914081"/>
            <a:ext cx="3491767" cy="460676"/>
          </a:xfrm>
          <a:prstGeom prst="rect">
            <a:avLst/>
          </a:prstGeom>
        </p:spPr>
        <p:txBody>
          <a:bodyPr vert="horz" anchor="t" anchorCtr="0"/>
          <a:lstStyle>
            <a:lvl1pPr marL="0" indent="0">
              <a:buNone/>
              <a:defRPr sz="1200"/>
            </a:lvl1pPr>
          </a:lstStyle>
          <a:p>
            <a:pPr lvl="0"/>
            <a:endParaRPr lang="en-US" dirty="0"/>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51236363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5" name="Table Placeholder 4"/>
          <p:cNvSpPr>
            <a:spLocks noGrp="1"/>
          </p:cNvSpPr>
          <p:nvPr>
            <p:ph type="tbl" sz="quarter" idx="10"/>
          </p:nvPr>
        </p:nvSpPr>
        <p:spPr>
          <a:xfrm>
            <a:off x="749300" y="1618592"/>
            <a:ext cx="7648575" cy="4550434"/>
          </a:xfrm>
          <a:prstGeom prst="rect">
            <a:avLst/>
          </a:prstGeom>
        </p:spPr>
        <p:txBody>
          <a:bodyPr vert="horz"/>
          <a:lstStyle/>
          <a:p>
            <a:endParaRPr lang="en-US"/>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97945006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3 Pictur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300" y="504253"/>
            <a:ext cx="3733206" cy="5042533"/>
          </a:xfrm>
          <a:prstGeom prst="rect">
            <a:avLst/>
          </a:prstGeom>
        </p:spPr>
        <p:txBody>
          <a:bodyPr vert="horz"/>
          <a:lstStyle/>
          <a:p>
            <a:endParaRPr lang="en-US"/>
          </a:p>
        </p:txBody>
      </p:sp>
      <p:sp>
        <p:nvSpPr>
          <p:cNvPr id="10" name="Picture Placeholder 5"/>
          <p:cNvSpPr>
            <a:spLocks noGrp="1"/>
          </p:cNvSpPr>
          <p:nvPr>
            <p:ph type="pic" sz="quarter" idx="11"/>
          </p:nvPr>
        </p:nvSpPr>
        <p:spPr>
          <a:xfrm>
            <a:off x="4638148" y="504252"/>
            <a:ext cx="3758961" cy="2278479"/>
          </a:xfrm>
          <a:prstGeom prst="rect">
            <a:avLst/>
          </a:prstGeom>
        </p:spPr>
        <p:txBody>
          <a:bodyPr vert="horz"/>
          <a:lstStyle/>
          <a:p>
            <a:endParaRPr lang="en-US"/>
          </a:p>
        </p:txBody>
      </p:sp>
      <p:sp>
        <p:nvSpPr>
          <p:cNvPr id="11" name="Picture Placeholder 5"/>
          <p:cNvSpPr>
            <a:spLocks noGrp="1"/>
          </p:cNvSpPr>
          <p:nvPr>
            <p:ph type="pic" sz="quarter" idx="12"/>
          </p:nvPr>
        </p:nvSpPr>
        <p:spPr>
          <a:xfrm>
            <a:off x="4638148" y="2952998"/>
            <a:ext cx="3758961" cy="2593788"/>
          </a:xfrm>
          <a:prstGeom prst="rect">
            <a:avLst/>
          </a:prstGeom>
        </p:spPr>
        <p:txBody>
          <a:bodyPr vert="horz"/>
          <a:lstStyle/>
          <a:p>
            <a:endParaRPr lang="en-US"/>
          </a:p>
        </p:txBody>
      </p:sp>
      <p:sp>
        <p:nvSpPr>
          <p:cNvPr id="14" name="Text Placeholder 9"/>
          <p:cNvSpPr>
            <a:spLocks noGrp="1"/>
          </p:cNvSpPr>
          <p:nvPr>
            <p:ph type="body" sz="quarter" idx="13"/>
          </p:nvPr>
        </p:nvSpPr>
        <p:spPr>
          <a:xfrm>
            <a:off x="749300" y="5702420"/>
            <a:ext cx="7647809" cy="460676"/>
          </a:xfrm>
          <a:prstGeom prst="rect">
            <a:avLst/>
          </a:prstGeom>
        </p:spPr>
        <p:txBody>
          <a:bodyPr vert="horz" anchor="t" anchorCtr="0"/>
          <a:lstStyle>
            <a:lvl1pPr marL="0" indent="0">
              <a:buNone/>
              <a:defRPr sz="1200"/>
            </a:lvl1pPr>
          </a:lstStyle>
          <a:p>
            <a:pPr lvl="0"/>
            <a:endParaRPr lang="en-US" dirty="0"/>
          </a:p>
        </p:txBody>
      </p:sp>
      <p:sp>
        <p:nvSpPr>
          <p:cNvPr id="16"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31759801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337133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8418" y="1999697"/>
            <a:ext cx="5594586" cy="899847"/>
          </a:xfrm>
          <a:prstGeom prst="rect">
            <a:avLst/>
          </a:prstGeom>
        </p:spPr>
        <p:txBody>
          <a:bodyPr anchor="ctr" anchorCtr="0"/>
          <a:lstStyle>
            <a:lvl1pPr algn="l">
              <a:defRPr sz="2800" b="1" baseline="0"/>
            </a:lvl1pPr>
          </a:lstStyle>
          <a:p>
            <a:r>
              <a:rPr lang="en-GB" dirty="0" smtClean="0"/>
              <a:t>Add ‘thank you’ message here</a:t>
            </a:r>
            <a:endParaRPr lang="en-US" dirty="0"/>
          </a:p>
        </p:txBody>
      </p:sp>
      <p:sp>
        <p:nvSpPr>
          <p:cNvPr id="3" name="Subtitle 2"/>
          <p:cNvSpPr>
            <a:spLocks noGrp="1"/>
          </p:cNvSpPr>
          <p:nvPr>
            <p:ph type="subTitle" idx="1" hasCustomPrompt="1"/>
          </p:nvPr>
        </p:nvSpPr>
        <p:spPr>
          <a:xfrm>
            <a:off x="1128419" y="2894402"/>
            <a:ext cx="6400800" cy="462421"/>
          </a:xfrm>
          <a:prstGeom prst="rect">
            <a:avLst/>
          </a:prstGeom>
        </p:spPr>
        <p:txBody>
          <a:bodyPr anchor="ctr"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email@email.com</a:t>
            </a:r>
            <a:endParaRPr lang="en-US" dirty="0"/>
          </a:p>
        </p:txBody>
      </p:sp>
      <p:sp>
        <p:nvSpPr>
          <p:cNvPr id="8" name="Text Placeholder 7"/>
          <p:cNvSpPr>
            <a:spLocks noGrp="1"/>
          </p:cNvSpPr>
          <p:nvPr>
            <p:ph type="body" sz="quarter" idx="10" hasCustomPrompt="1"/>
          </p:nvPr>
        </p:nvSpPr>
        <p:spPr>
          <a:xfrm>
            <a:off x="1128419" y="4720259"/>
            <a:ext cx="5427662" cy="471487"/>
          </a:xfrm>
          <a:prstGeom prst="rect">
            <a:avLst/>
          </a:prstGeom>
        </p:spPr>
        <p:txBody>
          <a:bodyPr vert="horz" anchor="ctr" anchorCtr="0"/>
          <a:lstStyle>
            <a:lvl1pPr marL="0" indent="0" algn="l">
              <a:buNone/>
              <a:defRPr sz="1200" baseline="0">
                <a:solidFill>
                  <a:schemeClr val="tx2"/>
                </a:solidFill>
              </a:defRPr>
            </a:lvl1pPr>
            <a:lvl4pPr marL="1371600" indent="0">
              <a:buNone/>
              <a:defRPr/>
            </a:lvl4pPr>
            <a:lvl5pPr marL="1828800" indent="0">
              <a:buNone/>
              <a:defRPr/>
            </a:lvl5pPr>
          </a:lstStyle>
          <a:p>
            <a:pPr lvl="0"/>
            <a:r>
              <a:rPr lang="en-GB" dirty="0" smtClean="0"/>
              <a:t>Name | Location</a:t>
            </a:r>
          </a:p>
        </p:txBody>
      </p:sp>
    </p:spTree>
    <p:extLst>
      <p:ext uri="{BB962C8B-B14F-4D97-AF65-F5344CB8AC3E}">
        <p14:creationId xmlns:p14="http://schemas.microsoft.com/office/powerpoint/2010/main" val="290958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version2">
    <p:spTree>
      <p:nvGrpSpPr>
        <p:cNvPr id="1" name=""/>
        <p:cNvGrpSpPr/>
        <p:nvPr/>
      </p:nvGrpSpPr>
      <p:grpSpPr>
        <a:xfrm>
          <a:off x="0" y="0"/>
          <a:ext cx="0" cy="0"/>
          <a:chOff x="0" y="0"/>
          <a:chExt cx="0" cy="0"/>
        </a:xfrm>
      </p:grpSpPr>
      <p:cxnSp>
        <p:nvCxnSpPr>
          <p:cNvPr id="8" name="Straight Connector 7"/>
          <p:cNvCxnSpPr/>
          <p:nvPr userDrawn="1"/>
        </p:nvCxnSpPr>
        <p:spPr>
          <a:xfrm>
            <a:off x="1193995" y="3650157"/>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193995" y="5725451"/>
            <a:ext cx="2520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193995" y="3831327"/>
            <a:ext cx="5043233" cy="1263486"/>
          </a:xfrm>
          <a:prstGeom prst="rect">
            <a:avLst/>
          </a:prstGeom>
        </p:spPr>
        <p:txBody>
          <a:bodyPr vert="horz" anchor="ctr" anchorCtr="0"/>
          <a:lstStyle>
            <a:lvl1pPr marL="0" indent="0">
              <a:buNone/>
              <a:defRPr sz="24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193995" y="1947332"/>
            <a:ext cx="5629585" cy="1632518"/>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193995" y="5291753"/>
            <a:ext cx="3558125" cy="385766"/>
          </a:xfrm>
          <a:prstGeom prst="rect">
            <a:avLst/>
          </a:prstGeom>
        </p:spPr>
        <p:txBody>
          <a:bodyPr vert="horz" anchor="ctr" anchorCtr="0"/>
          <a:lstStyle>
            <a:lvl1pPr marL="0" indent="0">
              <a:buNone/>
              <a:defRPr sz="1200" baseline="0"/>
            </a:lvl1pPr>
          </a:lstStyle>
          <a:p>
            <a:pPr lvl="0"/>
            <a:r>
              <a:rPr lang="en-US" sz="1200" dirty="0" smtClean="0"/>
              <a:t>Name | Location</a:t>
            </a:r>
            <a:endParaRPr lang="en-US" dirty="0"/>
          </a:p>
        </p:txBody>
      </p:sp>
    </p:spTree>
    <p:extLst>
      <p:ext uri="{BB962C8B-B14F-4D97-AF65-F5344CB8AC3E}">
        <p14:creationId xmlns:p14="http://schemas.microsoft.com/office/powerpoint/2010/main" val="374871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1148963" y="4106943"/>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1148963" y="4848223"/>
            <a:ext cx="3558125" cy="367296"/>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
        <p:nvSpPr>
          <p:cNvPr id="5" name="Title 4"/>
          <p:cNvSpPr>
            <a:spLocks noGrp="1"/>
          </p:cNvSpPr>
          <p:nvPr>
            <p:ph type="title"/>
          </p:nvPr>
        </p:nvSpPr>
        <p:spPr>
          <a:xfrm>
            <a:off x="1148963" y="1971427"/>
            <a:ext cx="5629585" cy="1562562"/>
          </a:xfrm>
          <a:prstGeom prst="rect">
            <a:avLst/>
          </a:prstGeom>
        </p:spPr>
        <p:txBody>
          <a:bodyPr vert="horz" anchor="ctr" anchorCtr="0"/>
          <a:lstStyle>
            <a:lvl1pPr algn="l">
              <a:defRPr sz="3600" b="1"/>
            </a:lvl1pPr>
          </a:lstStyle>
          <a:p>
            <a:r>
              <a:rPr lang="de-DE" smtClean="0"/>
              <a:t>Click to edit Master title style</a:t>
            </a:r>
            <a:endParaRPr lang="en-US" dirty="0"/>
          </a:p>
        </p:txBody>
      </p:sp>
    </p:spTree>
    <p:extLst>
      <p:ext uri="{BB962C8B-B14F-4D97-AF65-F5344CB8AC3E}">
        <p14:creationId xmlns:p14="http://schemas.microsoft.com/office/powerpoint/2010/main" val="141874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21021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section #">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947766"/>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51151" y="3348555"/>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Tree>
    <p:extLst>
      <p:ext uri="{BB962C8B-B14F-4D97-AF65-F5344CB8AC3E}">
        <p14:creationId xmlns:p14="http://schemas.microsoft.com/office/powerpoint/2010/main" val="13781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ubtitle">
    <p:spTree>
      <p:nvGrpSpPr>
        <p:cNvPr id="1" name=""/>
        <p:cNvGrpSpPr/>
        <p:nvPr/>
      </p:nvGrpSpPr>
      <p:grpSpPr>
        <a:xfrm>
          <a:off x="0" y="0"/>
          <a:ext cx="0" cy="0"/>
          <a:chOff x="0" y="0"/>
          <a:chExt cx="0" cy="0"/>
        </a:xfrm>
      </p:grpSpPr>
      <p:sp>
        <p:nvSpPr>
          <p:cNvPr id="9" name="Freeform 8"/>
          <p:cNvSpPr/>
          <p:nvPr userDrawn="1"/>
        </p:nvSpPr>
        <p:spPr>
          <a:xfrm rot="10800000">
            <a:off x="726774" y="2927190"/>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24129" y="3963671"/>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24130" y="3361790"/>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
        <p:nvSpPr>
          <p:cNvPr id="5" name="Text Placeholder 12"/>
          <p:cNvSpPr>
            <a:spLocks noGrp="1"/>
          </p:cNvSpPr>
          <p:nvPr>
            <p:ph type="body" sz="quarter" idx="12" hasCustomPrompt="1"/>
          </p:nvPr>
        </p:nvSpPr>
        <p:spPr>
          <a:xfrm>
            <a:off x="1224129" y="5450287"/>
            <a:ext cx="5715667" cy="478998"/>
          </a:xfrm>
          <a:prstGeom prst="rect">
            <a:avLst/>
          </a:prstGeom>
        </p:spPr>
        <p:txBody>
          <a:bodyPr vert="horz" anchor="ctr" anchorCtr="0"/>
          <a:lstStyle>
            <a:lvl1pPr marL="0" indent="0">
              <a:buNone/>
              <a:defRPr sz="2400" b="0" i="0" baseline="0">
                <a:solidFill>
                  <a:schemeClr val="tx2"/>
                </a:solidFill>
                <a:latin typeface="+mj-lt"/>
              </a:defRPr>
            </a:lvl1pPr>
          </a:lstStyle>
          <a:p>
            <a:pPr lvl="0"/>
            <a:r>
              <a:rPr lang="en-US" dirty="0" smtClean="0"/>
              <a:t>Click to add subtitle</a:t>
            </a:r>
            <a:endParaRPr lang="en-US" dirty="0"/>
          </a:p>
        </p:txBody>
      </p:sp>
    </p:spTree>
    <p:extLst>
      <p:ext uri="{BB962C8B-B14F-4D97-AF65-F5344CB8AC3E}">
        <p14:creationId xmlns:p14="http://schemas.microsoft.com/office/powerpoint/2010/main" val="353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261396512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355478895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6" name="Media Placeholder 5"/>
          <p:cNvSpPr>
            <a:spLocks noGrp="1"/>
          </p:cNvSpPr>
          <p:nvPr>
            <p:ph type="media" sz="quarter" idx="10" hasCustomPrompt="1"/>
          </p:nvPr>
        </p:nvSpPr>
        <p:spPr>
          <a:xfrm>
            <a:off x="749300" y="1724025"/>
            <a:ext cx="7648575" cy="4078000"/>
          </a:xfrm>
          <a:prstGeom prst="rect">
            <a:avLst/>
          </a:prstGeom>
        </p:spPr>
        <p:txBody>
          <a:bodyPr vert="horz"/>
          <a:lstStyle/>
          <a:p>
            <a:r>
              <a:rPr lang="en-US" dirty="0" smtClean="0"/>
              <a:t>Picture</a:t>
            </a:r>
            <a:endParaRPr lang="en-US" dirty="0"/>
          </a:p>
        </p:txBody>
      </p:sp>
      <p:sp>
        <p:nvSpPr>
          <p:cNvPr id="10" name="Text Placeholder 9"/>
          <p:cNvSpPr>
            <a:spLocks noGrp="1"/>
          </p:cNvSpPr>
          <p:nvPr>
            <p:ph type="body" sz="quarter" idx="11" hasCustomPrompt="1"/>
          </p:nvPr>
        </p:nvSpPr>
        <p:spPr>
          <a:xfrm>
            <a:off x="749300" y="5926138"/>
            <a:ext cx="7194550" cy="560387"/>
          </a:xfrm>
          <a:prstGeom prst="rect">
            <a:avLst/>
          </a:prstGeom>
        </p:spPr>
        <p:txBody>
          <a:bodyPr vert="horz" anchor="t" anchorCtr="0"/>
          <a:lstStyle>
            <a:lvl1pPr marL="0" indent="0">
              <a:buNone/>
              <a:defRPr sz="1200"/>
            </a:lvl1pPr>
          </a:lstStyle>
          <a:p>
            <a:pPr lvl="0"/>
            <a:r>
              <a:rPr lang="en-US" sz="1200" dirty="0" smtClean="0"/>
              <a:t>Caption / content here</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20044703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4.xml"/><Relationship Id="rId3"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48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701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4572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873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0" r:id="rId10"/>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5562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itle 2"/>
          <p:cNvSpPr>
            <a:spLocks noGrp="1"/>
          </p:cNvSpPr>
          <p:nvPr>
            <p:ph type="title"/>
          </p:nvPr>
        </p:nvSpPr>
        <p:spPr>
          <a:xfrm>
            <a:off x="1203001" y="2023824"/>
            <a:ext cx="7297457" cy="1582715"/>
          </a:xfrm>
        </p:spPr>
        <p:txBody>
          <a:bodyPr/>
          <a:lstStyle/>
          <a:p>
            <a:r>
              <a:rPr lang="en-US" sz="3200" dirty="0" smtClean="0"/>
              <a:t>Public support to organic input development and use</a:t>
            </a:r>
            <a:endParaRPr lang="en-US" sz="320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7469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Pitfalls and challenges of this form of support</a:t>
            </a:r>
            <a:endParaRPr lang="en-US" dirty="0"/>
          </a:p>
        </p:txBody>
      </p:sp>
    </p:spTree>
    <p:extLst>
      <p:ext uri="{BB962C8B-B14F-4D97-AF65-F5344CB8AC3E}">
        <p14:creationId xmlns:p14="http://schemas.microsoft.com/office/powerpoint/2010/main" val="3624472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challenges</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11</a:t>
            </a:fld>
            <a:endParaRPr lang="en-US" dirty="0"/>
          </a:p>
        </p:txBody>
      </p:sp>
      <p:sp>
        <p:nvSpPr>
          <p:cNvPr id="4" name="Text Placeholder 3"/>
          <p:cNvSpPr>
            <a:spLocks noGrp="1"/>
          </p:cNvSpPr>
          <p:nvPr>
            <p:ph type="body" sz="quarter" idx="10"/>
          </p:nvPr>
        </p:nvSpPr>
        <p:spPr>
          <a:xfrm>
            <a:off x="546100" y="1651000"/>
            <a:ext cx="7988299" cy="4594225"/>
          </a:xfrm>
        </p:spPr>
        <p:txBody>
          <a:bodyPr/>
          <a:lstStyle/>
          <a:p>
            <a:pPr marL="285750" indent="-285750">
              <a:spcBef>
                <a:spcPts val="0"/>
              </a:spcBef>
              <a:spcAft>
                <a:spcPts val="1800"/>
              </a:spcAft>
              <a:buFont typeface="Arial"/>
              <a:buChar char="•"/>
            </a:pPr>
            <a:r>
              <a:rPr lang="en-US" sz="1900" dirty="0"/>
              <a:t>P</a:t>
            </a:r>
            <a:r>
              <a:rPr lang="en-US" sz="1900" dirty="0" smtClean="0"/>
              <a:t>ro-organic input efforts can be counteracted by general agricultural policies subsidizing/supporting conventional inputs.</a:t>
            </a:r>
          </a:p>
          <a:p>
            <a:pPr marL="285750" indent="-285750">
              <a:spcBef>
                <a:spcPts val="0"/>
              </a:spcBef>
              <a:spcAft>
                <a:spcPts val="1800"/>
              </a:spcAft>
              <a:buFont typeface="Arial"/>
              <a:buChar char="•"/>
            </a:pPr>
            <a:r>
              <a:rPr lang="en-US" sz="1900" dirty="0" smtClean="0"/>
              <a:t>Too much in the hands of government, not enough private sector involvement is a risk.</a:t>
            </a:r>
          </a:p>
          <a:p>
            <a:pPr marL="285750" indent="-285750">
              <a:spcBef>
                <a:spcPts val="0"/>
              </a:spcBef>
              <a:spcAft>
                <a:spcPts val="1800"/>
              </a:spcAft>
              <a:buFont typeface="Arial"/>
              <a:buChar char="•"/>
            </a:pPr>
            <a:r>
              <a:rPr lang="en-US" sz="1900" dirty="0" smtClean="0"/>
              <a:t>Risk to feed the misconception that OA is about input replacement with low attention to holistic farm management.</a:t>
            </a:r>
          </a:p>
          <a:p>
            <a:pPr marL="285750" indent="-285750">
              <a:spcBef>
                <a:spcPts val="0"/>
              </a:spcBef>
              <a:spcAft>
                <a:spcPts val="1800"/>
              </a:spcAft>
              <a:buFont typeface="Arial"/>
              <a:buChar char="•"/>
            </a:pPr>
            <a:r>
              <a:rPr lang="en-US" sz="1900" dirty="0" smtClean="0"/>
              <a:t>Some </a:t>
            </a:r>
            <a:r>
              <a:rPr lang="en-US" sz="1900" dirty="0"/>
              <a:t>commercial </a:t>
            </a:r>
            <a:r>
              <a:rPr lang="en-US" sz="1900" dirty="0" smtClean="0"/>
              <a:t>organic inputs are rather ineffective and sold at very high price (subsidizing those would be waste of public money).</a:t>
            </a:r>
          </a:p>
        </p:txBody>
      </p:sp>
    </p:spTree>
    <p:extLst>
      <p:ext uri="{BB962C8B-B14F-4D97-AF65-F5344CB8AC3E}">
        <p14:creationId xmlns:p14="http://schemas.microsoft.com/office/powerpoint/2010/main" val="4277718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z="1600" dirty="0" smtClean="0"/>
              <a:t>Complete policy toolkit available at </a:t>
            </a:r>
            <a:r>
              <a:rPr lang="en-US" sz="1600" dirty="0" err="1" smtClean="0"/>
              <a:t>www.ifoam.bio</a:t>
            </a:r>
            <a:endParaRPr lang="en-US" sz="1600" dirty="0"/>
          </a:p>
        </p:txBody>
      </p:sp>
    </p:spTree>
    <p:extLst>
      <p:ext uri="{BB962C8B-B14F-4D97-AF65-F5344CB8AC3E}">
        <p14:creationId xmlns:p14="http://schemas.microsoft.com/office/powerpoint/2010/main" val="3762500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Political justification for supporting </a:t>
            </a:r>
            <a:r>
              <a:rPr lang="en-US" dirty="0"/>
              <a:t>organic input development and use</a:t>
            </a:r>
          </a:p>
        </p:txBody>
      </p:sp>
    </p:spTree>
    <p:extLst>
      <p:ext uri="{BB962C8B-B14F-4D97-AF65-F5344CB8AC3E}">
        <p14:creationId xmlns:p14="http://schemas.microsoft.com/office/powerpoint/2010/main" val="40977159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chemical use in agriculture: a benefit for all</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3</a:t>
            </a:fld>
            <a:endParaRPr lang="en-US" dirty="0"/>
          </a:p>
        </p:txBody>
      </p:sp>
      <p:sp>
        <p:nvSpPr>
          <p:cNvPr id="4" name="Text Placeholder 3"/>
          <p:cNvSpPr>
            <a:spLocks noGrp="1"/>
          </p:cNvSpPr>
          <p:nvPr>
            <p:ph type="body" sz="quarter" idx="10"/>
          </p:nvPr>
        </p:nvSpPr>
        <p:spPr/>
        <p:txBody>
          <a:bodyPr/>
          <a:lstStyle/>
          <a:p>
            <a:pPr marL="285750" indent="-285750">
              <a:spcBef>
                <a:spcPts val="0"/>
              </a:spcBef>
              <a:spcAft>
                <a:spcPts val="1800"/>
              </a:spcAft>
              <a:buFont typeface="Arial"/>
              <a:buChar char="•"/>
            </a:pPr>
            <a:r>
              <a:rPr lang="en-US" sz="1900" dirty="0" smtClean="0"/>
              <a:t>Use of chemical inputs in agriculture (toxic pesticides and over-application of chemical fertilizers) is one of the main factors of environmental and health damage.</a:t>
            </a:r>
          </a:p>
          <a:p>
            <a:pPr marL="285750" indent="-285750">
              <a:spcBef>
                <a:spcPts val="0"/>
              </a:spcBef>
              <a:spcAft>
                <a:spcPts val="1800"/>
              </a:spcAft>
              <a:buFont typeface="Arial"/>
              <a:buChar char="•"/>
            </a:pPr>
            <a:r>
              <a:rPr lang="en-US" sz="1900" dirty="0" smtClean="0"/>
              <a:t>Reducing chemical use is a key objective to achieve sustainability in agriculture </a:t>
            </a:r>
            <a:r>
              <a:rPr lang="en-US" sz="1900" dirty="0" smtClean="0">
                <a:sym typeface="Wingdings"/>
              </a:rPr>
              <a:t> requires the development of alternative inputs</a:t>
            </a:r>
            <a:r>
              <a:rPr lang="en-US" sz="1900" dirty="0">
                <a:sym typeface="Wingdings"/>
              </a:rPr>
              <a:t> </a:t>
            </a:r>
            <a:r>
              <a:rPr lang="en-US" sz="1900" dirty="0" smtClean="0">
                <a:sym typeface="Wingdings"/>
              </a:rPr>
              <a:t>like those used in Organic Agriculture (OA). </a:t>
            </a:r>
          </a:p>
          <a:p>
            <a:pPr marL="285750" indent="-285750">
              <a:spcBef>
                <a:spcPts val="0"/>
              </a:spcBef>
              <a:spcAft>
                <a:spcPts val="1800"/>
              </a:spcAft>
              <a:buFont typeface="Arial"/>
              <a:buChar char="•"/>
            </a:pPr>
            <a:r>
              <a:rPr lang="en-US" sz="1900" dirty="0" smtClean="0">
                <a:sym typeface="Wingdings"/>
              </a:rPr>
              <a:t>Public support/funding for R&amp;D needed for alternative inputs to compensate for decades of public research and support into agro-chemical research and companies.</a:t>
            </a:r>
          </a:p>
          <a:p>
            <a:pPr marL="285750" indent="-285750">
              <a:spcBef>
                <a:spcPts val="0"/>
              </a:spcBef>
              <a:spcAft>
                <a:spcPts val="1800"/>
              </a:spcAft>
              <a:buFont typeface="Arial"/>
              <a:buChar char="•"/>
            </a:pPr>
            <a:r>
              <a:rPr lang="en-US" sz="1900" dirty="0" smtClean="0">
                <a:sym typeface="Wingdings"/>
              </a:rPr>
              <a:t>Plant breeding efforts in the past decades have also favored varieties for conventional agriculture. High need for organically-suitable varieties or even organically-bred varieties to enable organic producers to meet OA standards.</a:t>
            </a:r>
            <a:endParaRPr lang="en-US" sz="2900" dirty="0" smtClean="0"/>
          </a:p>
          <a:p>
            <a:pPr marL="285750" indent="-285750">
              <a:spcBef>
                <a:spcPts val="0"/>
              </a:spcBef>
              <a:spcAft>
                <a:spcPts val="1800"/>
              </a:spcAft>
              <a:buFont typeface="Arial"/>
              <a:buChar char="•"/>
            </a:pPr>
            <a:endParaRPr lang="en-US" sz="1900" dirty="0"/>
          </a:p>
          <a:p>
            <a:pPr>
              <a:spcBef>
                <a:spcPts val="0"/>
              </a:spcBef>
              <a:spcAft>
                <a:spcPts val="1800"/>
              </a:spcAft>
            </a:pPr>
            <a:endParaRPr lang="en-US" sz="1900" dirty="0"/>
          </a:p>
          <a:p>
            <a:pPr>
              <a:spcBef>
                <a:spcPts val="0"/>
              </a:spcBef>
              <a:spcAft>
                <a:spcPts val="1800"/>
              </a:spcAft>
            </a:pPr>
            <a:endParaRPr lang="en-US" sz="1900" dirty="0"/>
          </a:p>
        </p:txBody>
      </p:sp>
    </p:spTree>
    <p:extLst>
      <p:ext uri="{BB962C8B-B14F-4D97-AF65-F5344CB8AC3E}">
        <p14:creationId xmlns:p14="http://schemas.microsoft.com/office/powerpoint/2010/main" val="28429795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18150" cy="1443037"/>
          </a:xfrm>
        </p:spPr>
        <p:txBody>
          <a:bodyPr/>
          <a:lstStyle/>
          <a:p>
            <a:r>
              <a:rPr lang="en-US" dirty="0" smtClean="0"/>
              <a:t>Possible ways to support organic </a:t>
            </a:r>
            <a:r>
              <a:rPr lang="en-US" dirty="0"/>
              <a:t>input development </a:t>
            </a:r>
            <a:r>
              <a:rPr lang="en-US" dirty="0" smtClean="0"/>
              <a:t>&amp; use</a:t>
            </a:r>
            <a:endParaRPr lang="en-US" dirty="0"/>
          </a:p>
          <a:p>
            <a:endParaRPr lang="en-US" dirty="0"/>
          </a:p>
        </p:txBody>
      </p:sp>
    </p:spTree>
    <p:extLst>
      <p:ext uri="{BB962C8B-B14F-4D97-AF65-F5344CB8AC3E}">
        <p14:creationId xmlns:p14="http://schemas.microsoft.com/office/powerpoint/2010/main" val="13810782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102407" cy="1143000"/>
          </a:xfrm>
        </p:spPr>
        <p:txBody>
          <a:bodyPr/>
          <a:lstStyle/>
          <a:p>
            <a:r>
              <a:rPr lang="en-US" dirty="0" smtClean="0"/>
              <a:t>Public support to organic inputs</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5</a:t>
            </a:fld>
            <a:endParaRPr lang="en-US" dirty="0"/>
          </a:p>
        </p:txBody>
      </p:sp>
      <p:sp>
        <p:nvSpPr>
          <p:cNvPr id="4" name="Text Placeholder 3"/>
          <p:cNvSpPr>
            <a:spLocks noGrp="1"/>
          </p:cNvSpPr>
          <p:nvPr>
            <p:ph type="body" sz="quarter" idx="10"/>
          </p:nvPr>
        </p:nvSpPr>
        <p:spPr/>
        <p:txBody>
          <a:bodyPr/>
          <a:lstStyle/>
          <a:p>
            <a:pPr marL="342900" indent="-342900">
              <a:spcBef>
                <a:spcPts val="0"/>
              </a:spcBef>
              <a:spcAft>
                <a:spcPts val="1800"/>
              </a:spcAft>
              <a:buFont typeface="Arial"/>
              <a:buChar char="•"/>
            </a:pPr>
            <a:r>
              <a:rPr lang="en-US" dirty="0" smtClean="0"/>
              <a:t>Special research funds for organic input development.</a:t>
            </a:r>
          </a:p>
          <a:p>
            <a:pPr marL="342900" indent="-342900">
              <a:spcBef>
                <a:spcPts val="0"/>
              </a:spcBef>
              <a:spcAft>
                <a:spcPts val="1800"/>
              </a:spcAft>
              <a:buFont typeface="Arial"/>
              <a:buChar char="•"/>
            </a:pPr>
            <a:r>
              <a:rPr lang="en-US" dirty="0" smtClean="0"/>
              <a:t>Grants to support companies in doing R&amp;D on organic inputs.</a:t>
            </a:r>
          </a:p>
          <a:p>
            <a:pPr marL="342900" indent="-342900">
              <a:spcBef>
                <a:spcPts val="0"/>
              </a:spcBef>
              <a:spcAft>
                <a:spcPts val="1800"/>
              </a:spcAft>
              <a:buFont typeface="Arial"/>
              <a:buChar char="•"/>
            </a:pPr>
            <a:r>
              <a:rPr lang="en-US" dirty="0" smtClean="0"/>
              <a:t>Some governments develop and manufacture organic inputs and distribute them to farmers free of charge or at very low costs.</a:t>
            </a:r>
          </a:p>
          <a:p>
            <a:pPr marL="342900" indent="-342900">
              <a:spcBef>
                <a:spcPts val="0"/>
              </a:spcBef>
              <a:spcAft>
                <a:spcPts val="1800"/>
              </a:spcAft>
              <a:buFont typeface="Arial"/>
              <a:buChar char="•"/>
            </a:pPr>
            <a:r>
              <a:rPr lang="en-US" dirty="0" smtClean="0"/>
              <a:t>Exempting organic inputs from certain taxes and import duties.</a:t>
            </a:r>
            <a:endParaRPr lang="en-US" dirty="0"/>
          </a:p>
          <a:p>
            <a:pPr marL="342900" indent="-342900">
              <a:spcBef>
                <a:spcPts val="0"/>
              </a:spcBef>
              <a:spcAft>
                <a:spcPts val="1800"/>
              </a:spcAft>
              <a:buFont typeface="Arial"/>
              <a:buChar char="•"/>
            </a:pPr>
            <a:r>
              <a:rPr lang="en-US" dirty="0" smtClean="0"/>
              <a:t>Subsidies to farmers for the purchase or the self-production of organic inputs (ongoing subsidies or investment grants).</a:t>
            </a:r>
          </a:p>
          <a:p>
            <a:pPr marL="342900" indent="-342900">
              <a:spcBef>
                <a:spcPts val="0"/>
              </a:spcBef>
              <a:spcAft>
                <a:spcPts val="1800"/>
              </a:spcAft>
              <a:buFont typeface="Arial"/>
              <a:buChar char="•"/>
            </a:pPr>
            <a:r>
              <a:rPr lang="en-US" dirty="0" smtClean="0"/>
              <a:t>Making special provisions for the official registration of organic inputs (easier, faster &amp; cheaper).</a:t>
            </a:r>
            <a:endParaRPr lang="en-US" dirty="0"/>
          </a:p>
        </p:txBody>
      </p:sp>
    </p:spTree>
    <p:extLst>
      <p:ext uri="{BB962C8B-B14F-4D97-AF65-F5344CB8AC3E}">
        <p14:creationId xmlns:p14="http://schemas.microsoft.com/office/powerpoint/2010/main" val="1715994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Country examples</a:t>
            </a:r>
            <a:endParaRPr lang="en-US" dirty="0"/>
          </a:p>
        </p:txBody>
      </p:sp>
    </p:spTree>
    <p:extLst>
      <p:ext uri="{BB962C8B-B14F-4D97-AF65-F5344CB8AC3E}">
        <p14:creationId xmlns:p14="http://schemas.microsoft.com/office/powerpoint/2010/main" val="31142606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Sikkim (India)</a:t>
            </a:r>
            <a:endParaRPr lang="en-US" dirty="0"/>
          </a:p>
        </p:txBody>
      </p:sp>
      <p:sp>
        <p:nvSpPr>
          <p:cNvPr id="3" name="Text Placeholder 2"/>
          <p:cNvSpPr>
            <a:spLocks noGrp="1"/>
          </p:cNvSpPr>
          <p:nvPr>
            <p:ph type="body" sz="quarter" idx="10"/>
          </p:nvPr>
        </p:nvSpPr>
        <p:spPr>
          <a:xfrm>
            <a:off x="748534" y="1386934"/>
            <a:ext cx="7648575" cy="2733675"/>
          </a:xfrm>
        </p:spPr>
        <p:txBody>
          <a:bodyPr/>
          <a:lstStyle/>
          <a:p>
            <a:pPr>
              <a:spcAft>
                <a:spcPts val="1200"/>
              </a:spcAft>
            </a:pPr>
            <a:r>
              <a:rPr lang="en-US" dirty="0" smtClean="0"/>
              <a:t>Sikkim Organic Mission launched in 2010 with the objective to convert the entire state to OA by 2015 (achieved in Dec. 2015).</a:t>
            </a:r>
          </a:p>
          <a:p>
            <a:pPr>
              <a:spcAft>
                <a:spcPts val="1200"/>
              </a:spcAft>
            </a:pPr>
            <a:r>
              <a:rPr lang="en-US" dirty="0" smtClean="0"/>
              <a:t>Sikkim government produced many organic inputs with state budget and distributed them to farmers:</a:t>
            </a:r>
            <a:r>
              <a:rPr lang="en-US" dirty="0"/>
              <a:t> </a:t>
            </a:r>
            <a:r>
              <a:rPr lang="en-US" dirty="0" smtClean="0"/>
              <a:t>structures for </a:t>
            </a:r>
            <a:r>
              <a:rPr lang="en-US" dirty="0" err="1" smtClean="0"/>
              <a:t>vermi</a:t>
            </a:r>
            <a:r>
              <a:rPr lang="en-US" dirty="0" smtClean="0"/>
              <a:t>-composting, worms, bio fertilizers, EM, mineral amendments, bio-control agents, etc.</a:t>
            </a:r>
          </a:p>
          <a:p>
            <a:pPr>
              <a:spcAft>
                <a:spcPts val="1200"/>
              </a:spcAft>
            </a:pPr>
            <a:r>
              <a:rPr lang="en-US" dirty="0" smtClean="0"/>
              <a:t>Government contracted seed producers, purchased organic seeds and organized distribution. Government-run automated greenhouses for quality organic seedling production were also established.</a:t>
            </a:r>
          </a:p>
        </p:txBody>
      </p:sp>
      <p:sp>
        <p:nvSpPr>
          <p:cNvPr id="4" name="Slide Number Placeholder 3"/>
          <p:cNvSpPr>
            <a:spLocks noGrp="1"/>
          </p:cNvSpPr>
          <p:nvPr>
            <p:ph type="sldNum" sz="quarter" idx="4"/>
          </p:nvPr>
        </p:nvSpPr>
        <p:spPr/>
        <p:txBody>
          <a:bodyPr/>
          <a:lstStyle/>
          <a:p>
            <a:fld id="{5D5447A0-53F5-A642-8614-F3F890D89D69}"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1231900" y="4714368"/>
            <a:ext cx="3197436" cy="1809749"/>
          </a:xfrm>
          <a:prstGeom prst="rect">
            <a:avLst/>
          </a:prstGeom>
        </p:spPr>
      </p:pic>
      <p:pic>
        <p:nvPicPr>
          <p:cNvPr id="7" name="Picture 6" descr="Sikkim_Rural Compost Pit.png"/>
          <p:cNvPicPr>
            <a:picLocks noChangeAspect="1"/>
          </p:cNvPicPr>
          <p:nvPr/>
        </p:nvPicPr>
        <p:blipFill rotWithShape="1">
          <a:blip r:embed="rId4">
            <a:extLst>
              <a:ext uri="{28A0092B-C50C-407E-A947-70E740481C1C}">
                <a14:useLocalDpi xmlns:a14="http://schemas.microsoft.com/office/drawing/2010/main" val="0"/>
              </a:ext>
            </a:extLst>
          </a:blip>
          <a:srcRect l="4417" t="7625" r="5289" b="10961"/>
          <a:stretch/>
        </p:blipFill>
        <p:spPr>
          <a:xfrm>
            <a:off x="4749800" y="4714368"/>
            <a:ext cx="2854686" cy="1797050"/>
          </a:xfrm>
          <a:prstGeom prst="rect">
            <a:avLst/>
          </a:prstGeom>
        </p:spPr>
      </p:pic>
    </p:spTree>
    <p:extLst>
      <p:ext uri="{BB962C8B-B14F-4D97-AF65-F5344CB8AC3E}">
        <p14:creationId xmlns:p14="http://schemas.microsoft.com/office/powerpoint/2010/main" val="229708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a:t>
            </a:r>
            <a:r>
              <a:rPr lang="en-US" sz="3000" dirty="0"/>
              <a:t>Philippines</a:t>
            </a:r>
            <a:br>
              <a:rPr lang="en-US" sz="3000" dirty="0"/>
            </a:br>
            <a:endParaRPr lang="en-US" sz="3000" dirty="0"/>
          </a:p>
        </p:txBody>
      </p:sp>
      <p:sp>
        <p:nvSpPr>
          <p:cNvPr id="3" name="Text Placeholder 2"/>
          <p:cNvSpPr>
            <a:spLocks noGrp="1"/>
          </p:cNvSpPr>
          <p:nvPr>
            <p:ph type="body" sz="quarter" idx="10"/>
          </p:nvPr>
        </p:nvSpPr>
        <p:spPr>
          <a:xfrm>
            <a:off x="306965" y="2387599"/>
            <a:ext cx="8458200" cy="3990342"/>
          </a:xfrm>
        </p:spPr>
        <p:txBody>
          <a:bodyPr/>
          <a:lstStyle/>
          <a:p>
            <a:pPr>
              <a:spcAft>
                <a:spcPts val="600"/>
              </a:spcAft>
            </a:pPr>
            <a:r>
              <a:rPr lang="en-US" sz="1700" dirty="0"/>
              <a:t>Between 2011 and 2015, the government:</a:t>
            </a:r>
          </a:p>
          <a:p>
            <a:pPr>
              <a:spcAft>
                <a:spcPts val="600"/>
              </a:spcAft>
              <a:buFont typeface="Arial"/>
              <a:buChar char="•"/>
            </a:pPr>
            <a:r>
              <a:rPr lang="en-US" sz="1700" dirty="0" smtClean="0"/>
              <a:t>Established</a:t>
            </a:r>
            <a:r>
              <a:rPr lang="en-US" sz="1700" dirty="0"/>
              <a:t>, maintained and upgraded 746 organic input product facilities. </a:t>
            </a:r>
          </a:p>
          <a:p>
            <a:pPr>
              <a:spcAft>
                <a:spcPts val="600"/>
              </a:spcAft>
              <a:buFont typeface="Arial"/>
              <a:buChar char="•"/>
            </a:pPr>
            <a:r>
              <a:rPr lang="en-US" sz="1700" dirty="0"/>
              <a:t>D</a:t>
            </a:r>
            <a:r>
              <a:rPr lang="en-US" sz="1700" dirty="0" smtClean="0"/>
              <a:t>istributed </a:t>
            </a:r>
            <a:r>
              <a:rPr lang="en-US" sz="1700" dirty="0"/>
              <a:t>more than</a:t>
            </a:r>
            <a:r>
              <a:rPr lang="en-US" sz="1700" dirty="0" smtClean="0"/>
              <a:t>:</a:t>
            </a:r>
            <a:endParaRPr lang="en-US" sz="1700" dirty="0"/>
          </a:p>
          <a:p>
            <a:pPr lvl="1">
              <a:spcAft>
                <a:spcPts val="600"/>
              </a:spcAft>
            </a:pPr>
            <a:r>
              <a:rPr lang="en-US" sz="1800" dirty="0"/>
              <a:t>199,000</a:t>
            </a:r>
            <a:r>
              <a:rPr lang="en-US" sz="1700" dirty="0" smtClean="0"/>
              <a:t> </a:t>
            </a:r>
            <a:r>
              <a:rPr lang="en-US" sz="1700" dirty="0"/>
              <a:t>kg of organic seeds, </a:t>
            </a:r>
          </a:p>
          <a:p>
            <a:pPr lvl="1">
              <a:spcAft>
                <a:spcPts val="600"/>
              </a:spcAft>
            </a:pPr>
            <a:r>
              <a:rPr lang="en-US" sz="1800" dirty="0"/>
              <a:t>233,000</a:t>
            </a:r>
            <a:r>
              <a:rPr lang="en-US" sz="1700" dirty="0" smtClean="0"/>
              <a:t> </a:t>
            </a:r>
            <a:r>
              <a:rPr lang="en-US" sz="1700" dirty="0"/>
              <a:t>planting materials, </a:t>
            </a:r>
          </a:p>
          <a:p>
            <a:pPr lvl="1">
              <a:spcAft>
                <a:spcPts val="600"/>
              </a:spcAft>
            </a:pPr>
            <a:r>
              <a:rPr lang="en-US" sz="1700" dirty="0" smtClean="0"/>
              <a:t>1.1 MT</a:t>
            </a:r>
            <a:r>
              <a:rPr lang="en-US" sz="1700" dirty="0" smtClean="0"/>
              <a:t> </a:t>
            </a:r>
            <a:r>
              <a:rPr lang="en-US" sz="1700" dirty="0"/>
              <a:t>of organic fertilizers and other inputs, </a:t>
            </a:r>
          </a:p>
          <a:p>
            <a:pPr lvl="1">
              <a:spcAft>
                <a:spcPts val="600"/>
              </a:spcAft>
            </a:pPr>
            <a:r>
              <a:rPr lang="en-US" sz="1700" dirty="0" smtClean="0"/>
              <a:t>4.4 million</a:t>
            </a:r>
            <a:r>
              <a:rPr lang="en-US" sz="1700" dirty="0" smtClean="0"/>
              <a:t> </a:t>
            </a:r>
            <a:r>
              <a:rPr lang="en-US" sz="1700" dirty="0"/>
              <a:t>pcs of Bio Control Agents. </a:t>
            </a:r>
          </a:p>
          <a:p>
            <a:pPr>
              <a:spcAft>
                <a:spcPts val="600"/>
              </a:spcAft>
            </a:pPr>
            <a:r>
              <a:rPr lang="en-US" sz="1700" dirty="0"/>
              <a:t>W</a:t>
            </a:r>
            <a:r>
              <a:rPr lang="en-US" sz="1700" dirty="0" smtClean="0"/>
              <a:t>orms were given to </a:t>
            </a:r>
            <a:r>
              <a:rPr lang="en-US" sz="1700" dirty="0"/>
              <a:t>thousands of households to start on-farm </a:t>
            </a:r>
            <a:r>
              <a:rPr lang="en-US" sz="1700" dirty="0" smtClean="0"/>
              <a:t>vermicomposting.</a:t>
            </a:r>
            <a:endParaRPr lang="en-US" sz="1700" dirty="0"/>
          </a:p>
          <a:p>
            <a:pPr>
              <a:spcAft>
                <a:spcPts val="600"/>
              </a:spcAft>
            </a:pPr>
            <a:r>
              <a:rPr lang="en-US" sz="1700" dirty="0" smtClean="0"/>
              <a:t>The government also distributed thousands of organic </a:t>
            </a:r>
            <a:r>
              <a:rPr lang="en-US" sz="1700" dirty="0"/>
              <a:t>animals, including organic fish fingerlings and brood stock.</a:t>
            </a:r>
          </a:p>
        </p:txBody>
      </p:sp>
      <p:sp>
        <p:nvSpPr>
          <p:cNvPr id="4" name="Slide Number Placeholder 3"/>
          <p:cNvSpPr>
            <a:spLocks noGrp="1"/>
          </p:cNvSpPr>
          <p:nvPr>
            <p:ph type="sldNum" sz="quarter" idx="4"/>
          </p:nvPr>
        </p:nvSpPr>
        <p:spPr/>
        <p:txBody>
          <a:bodyPr/>
          <a:lstStyle/>
          <a:p>
            <a:fld id="{5D5447A0-53F5-A642-8614-F3F890D89D69}" type="slidenum">
              <a:rPr lang="en-US" smtClean="0"/>
              <a:pPr/>
              <a:t>8</a:t>
            </a:fld>
            <a:endParaRPr lang="en-US" dirty="0"/>
          </a:p>
        </p:txBody>
      </p:sp>
      <p:pic>
        <p:nvPicPr>
          <p:cNvPr id="5" name="Content Placeholder 3"/>
          <p:cNvPicPr>
            <a:picLocks noChangeAspect="1"/>
          </p:cNvPicPr>
          <p:nvPr/>
        </p:nvPicPr>
        <p:blipFill>
          <a:blip r:embed="rId3"/>
          <a:srcRect t="12417" b="12417"/>
          <a:stretch>
            <a:fillRect/>
          </a:stretch>
        </p:blipFill>
        <p:spPr>
          <a:xfrm>
            <a:off x="5319888" y="794598"/>
            <a:ext cx="3683001" cy="2062901"/>
          </a:xfrm>
          <a:prstGeom prst="rect">
            <a:avLst/>
          </a:prstGeom>
        </p:spPr>
      </p:pic>
      <p:sp>
        <p:nvSpPr>
          <p:cNvPr id="6" name="Content Placeholder 3"/>
          <p:cNvSpPr txBox="1">
            <a:spLocks/>
          </p:cNvSpPr>
          <p:nvPr/>
        </p:nvSpPr>
        <p:spPr>
          <a:xfrm>
            <a:off x="977900" y="1430303"/>
            <a:ext cx="4246033" cy="7286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6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i="1" dirty="0" smtClean="0">
                <a:cs typeface="Arial"/>
              </a:rPr>
              <a:t>Vermicompost facility built by one of the Local Government Units in The Philippines</a:t>
            </a:r>
          </a:p>
          <a:p>
            <a:pPr marL="0" indent="0">
              <a:buNone/>
            </a:pPr>
            <a:endParaRPr lang="en-US" sz="1600" i="1" dirty="0">
              <a:cs typeface="Arial"/>
            </a:endParaRPr>
          </a:p>
          <a:p>
            <a:pPr marL="0" indent="0">
              <a:buNone/>
            </a:pPr>
            <a:endParaRPr lang="en-US" sz="1600" i="1" dirty="0" smtClean="0">
              <a:cs typeface="Arial"/>
            </a:endParaRPr>
          </a:p>
          <a:p>
            <a:pPr marL="0" indent="0">
              <a:buNone/>
            </a:pPr>
            <a:endParaRPr lang="en-US" sz="1600" i="1" dirty="0">
              <a:cs typeface="Arial"/>
            </a:endParaRPr>
          </a:p>
          <a:p>
            <a:pPr marL="0" indent="0">
              <a:buNone/>
            </a:pPr>
            <a:endParaRPr lang="en-US" sz="1600" i="1" dirty="0" smtClean="0">
              <a:cs typeface="Arial"/>
            </a:endParaRPr>
          </a:p>
          <a:p>
            <a:pPr marL="0" indent="0">
              <a:buNone/>
            </a:pPr>
            <a:endParaRPr lang="en-US" sz="1600" i="1" dirty="0" smtClean="0">
              <a:cs typeface="Arial"/>
            </a:endParaRPr>
          </a:p>
          <a:p>
            <a:pPr marL="0" indent="0">
              <a:buNone/>
            </a:pPr>
            <a:endParaRPr lang="en-US" sz="1600" i="1" dirty="0">
              <a:cs typeface="Arial"/>
            </a:endParaRPr>
          </a:p>
          <a:p>
            <a:pPr marL="0" indent="0">
              <a:buNone/>
            </a:pPr>
            <a:endParaRPr lang="en-US" sz="1600" i="1" dirty="0" smtClean="0">
              <a:cs typeface="Arial"/>
            </a:endParaRPr>
          </a:p>
          <a:p>
            <a:pPr marL="0" indent="0">
              <a:buNone/>
            </a:pPr>
            <a:endParaRPr lang="en-US" sz="1600" i="1" dirty="0">
              <a:cs typeface="Arial"/>
            </a:endParaRPr>
          </a:p>
          <a:p>
            <a:pPr marL="0" indent="0">
              <a:buNone/>
            </a:pPr>
            <a:endParaRPr lang="en-US" sz="1600" i="1" dirty="0" smtClean="0">
              <a:cs typeface="Arial"/>
            </a:endParaRPr>
          </a:p>
          <a:p>
            <a:pPr marL="0" indent="0">
              <a:buNone/>
            </a:pPr>
            <a:endParaRPr lang="en-US" sz="1600" i="1" dirty="0" smtClean="0">
              <a:cs typeface="Arial"/>
            </a:endParaRPr>
          </a:p>
          <a:p>
            <a:pPr marL="0" indent="0">
              <a:buNone/>
            </a:pPr>
            <a:endParaRPr lang="en-US" sz="1600" i="1" dirty="0">
              <a:cs typeface="Arial"/>
            </a:endParaRPr>
          </a:p>
        </p:txBody>
      </p:sp>
    </p:spTree>
    <p:extLst>
      <p:ext uri="{BB962C8B-B14F-4D97-AF65-F5344CB8AC3E}">
        <p14:creationId xmlns:p14="http://schemas.microsoft.com/office/powerpoint/2010/main" val="2606769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Text Placeholder 2"/>
          <p:cNvSpPr>
            <a:spLocks noGrp="1"/>
          </p:cNvSpPr>
          <p:nvPr>
            <p:ph type="body" sz="quarter" idx="10"/>
          </p:nvPr>
        </p:nvSpPr>
        <p:spPr>
          <a:xfrm>
            <a:off x="748534" y="1443992"/>
            <a:ext cx="7648575" cy="4532312"/>
          </a:xfrm>
        </p:spPr>
        <p:txBody>
          <a:bodyPr/>
          <a:lstStyle/>
          <a:p>
            <a:pPr>
              <a:spcAft>
                <a:spcPts val="1800"/>
              </a:spcAft>
            </a:pPr>
            <a:r>
              <a:rPr lang="en-US" b="1" dirty="0" smtClean="0"/>
              <a:t>Mexico</a:t>
            </a:r>
            <a:r>
              <a:rPr lang="en-US" dirty="0" smtClean="0"/>
              <a:t>: The Federal </a:t>
            </a:r>
            <a:r>
              <a:rPr lang="en-US" dirty="0"/>
              <a:t>G</a:t>
            </a:r>
            <a:r>
              <a:rPr lang="en-US" dirty="0" smtClean="0"/>
              <a:t>overnment subsidizes producers with 50% of the total cost of permitted organic </a:t>
            </a:r>
            <a:r>
              <a:rPr lang="en-US" dirty="0"/>
              <a:t>inputs. </a:t>
            </a:r>
            <a:r>
              <a:rPr lang="en-US" dirty="0" smtClean="0"/>
              <a:t>Other countries that subsidize farmers to purchase </a:t>
            </a:r>
            <a:r>
              <a:rPr lang="en-US" dirty="0"/>
              <a:t>organic fertilizers </a:t>
            </a:r>
            <a:r>
              <a:rPr lang="en-US" dirty="0" smtClean="0"/>
              <a:t>include </a:t>
            </a:r>
            <a:r>
              <a:rPr lang="en-US" b="1" dirty="0" smtClean="0"/>
              <a:t>South Korea, Taiwan</a:t>
            </a:r>
            <a:r>
              <a:rPr lang="en-US" b="1" dirty="0"/>
              <a:t>, Nepal, Sri </a:t>
            </a:r>
            <a:r>
              <a:rPr lang="en-US" b="1" dirty="0" smtClean="0"/>
              <a:t>Lanka </a:t>
            </a:r>
            <a:r>
              <a:rPr lang="en-US" dirty="0" smtClean="0"/>
              <a:t>and</a:t>
            </a:r>
            <a:r>
              <a:rPr lang="en-US" b="1" dirty="0" smtClean="0"/>
              <a:t> Indonesia.</a:t>
            </a:r>
            <a:endParaRPr lang="en-US" dirty="0" smtClean="0"/>
          </a:p>
          <a:p>
            <a:pPr>
              <a:spcAft>
                <a:spcPts val="1800"/>
              </a:spcAft>
            </a:pPr>
            <a:r>
              <a:rPr lang="en-US" b="1" dirty="0" smtClean="0"/>
              <a:t>Brazil</a:t>
            </a:r>
            <a:r>
              <a:rPr lang="en-US" dirty="0" smtClean="0"/>
              <a:t>: The Federal Government spent EUR 2,7 million in 2013-214 under the food public procurement program to purchase seeds of local and traditional varieties and distribute to farmers.</a:t>
            </a:r>
          </a:p>
          <a:p>
            <a:pPr>
              <a:spcAft>
                <a:spcPts val="1800"/>
              </a:spcAft>
            </a:pPr>
            <a:r>
              <a:rPr lang="en-US" dirty="0" smtClean="0"/>
              <a:t>Government-funded programs in </a:t>
            </a:r>
            <a:r>
              <a:rPr lang="en-US" b="1" dirty="0" smtClean="0"/>
              <a:t>Germany, France and Sweden</a:t>
            </a:r>
            <a:r>
              <a:rPr lang="en-US" dirty="0" smtClean="0"/>
              <a:t> to develop local protein feed supply for organic livestock to replace organic soya imports.</a:t>
            </a:r>
          </a:p>
        </p:txBody>
      </p:sp>
      <p:sp>
        <p:nvSpPr>
          <p:cNvPr id="4" name="Slide Number Placeholder 3"/>
          <p:cNvSpPr>
            <a:spLocks noGrp="1"/>
          </p:cNvSpPr>
          <p:nvPr>
            <p:ph type="sldNum" sz="quarter" idx="4"/>
          </p:nvPr>
        </p:nvSpPr>
        <p:spPr/>
        <p:txBody>
          <a:bodyPr/>
          <a:lstStyle/>
          <a:p>
            <a:fld id="{5D5447A0-53F5-A642-8614-F3F890D89D69}"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3378199" y="5176079"/>
            <a:ext cx="1941555" cy="1295400"/>
          </a:xfrm>
          <a:prstGeom prst="rect">
            <a:avLst/>
          </a:prstGeom>
        </p:spPr>
      </p:pic>
      <p:pic>
        <p:nvPicPr>
          <p:cNvPr id="9" name="Picture 8"/>
          <p:cNvPicPr>
            <a:picLocks noChangeAspect="1"/>
          </p:cNvPicPr>
          <p:nvPr/>
        </p:nvPicPr>
        <p:blipFill>
          <a:blip r:embed="rId4"/>
          <a:stretch>
            <a:fillRect/>
          </a:stretch>
        </p:blipFill>
        <p:spPr>
          <a:xfrm>
            <a:off x="5638800" y="5176079"/>
            <a:ext cx="2355002" cy="1295400"/>
          </a:xfrm>
          <a:prstGeom prst="rect">
            <a:avLst/>
          </a:prstGeom>
        </p:spPr>
      </p:pic>
      <p:pic>
        <p:nvPicPr>
          <p:cNvPr id="10" name="Picture 9"/>
          <p:cNvPicPr>
            <a:picLocks noChangeAspect="1"/>
          </p:cNvPicPr>
          <p:nvPr/>
        </p:nvPicPr>
        <p:blipFill rotWithShape="1">
          <a:blip r:embed="rId5"/>
          <a:srcRect l="8000" t="28986" b="4347"/>
          <a:stretch/>
        </p:blipFill>
        <p:spPr>
          <a:xfrm>
            <a:off x="1308100" y="5176079"/>
            <a:ext cx="1727200" cy="1295400"/>
          </a:xfrm>
          <a:prstGeom prst="rect">
            <a:avLst/>
          </a:prstGeom>
        </p:spPr>
      </p:pic>
    </p:spTree>
    <p:extLst>
      <p:ext uri="{BB962C8B-B14F-4D97-AF65-F5344CB8AC3E}">
        <p14:creationId xmlns:p14="http://schemas.microsoft.com/office/powerpoint/2010/main" val="2555312740"/>
      </p:ext>
    </p:extLst>
  </p:cSld>
  <p:clrMapOvr>
    <a:masterClrMapping/>
  </p:clrMapOvr>
</p:sld>
</file>

<file path=ppt/theme/theme1.xml><?xml version="1.0" encoding="utf-8"?>
<a:theme xmlns:a="http://schemas.openxmlformats.org/drawingml/2006/main" name="PolicyToolkit_PPT_4-3Ratio_TEMPLAT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ank you slid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PolicyToolkit_PPT_4-3Ratio_TEMPLATE.potx</Template>
  <TotalTime>0</TotalTime>
  <Words>908</Words>
  <Application>Microsoft Macintosh PowerPoint</Application>
  <PresentationFormat>Bildschirmpräsentation (4:3)</PresentationFormat>
  <Paragraphs>74</Paragraphs>
  <Slides>12</Slides>
  <Notes>7</Notes>
  <HiddenSlides>0</HiddenSlides>
  <MMClips>0</MMClips>
  <ScaleCrop>false</ScaleCrop>
  <HeadingPairs>
    <vt:vector size="4" baseType="variant">
      <vt:variant>
        <vt:lpstr>Design</vt:lpstr>
      </vt:variant>
      <vt:variant>
        <vt:i4>4</vt:i4>
      </vt:variant>
      <vt:variant>
        <vt:lpstr>Folientitel</vt:lpstr>
      </vt:variant>
      <vt:variant>
        <vt:i4>12</vt:i4>
      </vt:variant>
    </vt:vector>
  </HeadingPairs>
  <TitlesOfParts>
    <vt:vector size="16" baseType="lpstr">
      <vt:lpstr>PolicyToolkit_PPT_4-3Ratio_TEMPLATE</vt:lpstr>
      <vt:lpstr>Section Title</vt:lpstr>
      <vt:lpstr>Content</vt:lpstr>
      <vt:lpstr>Thank you slide</vt:lpstr>
      <vt:lpstr>Public support to organic input development and use</vt:lpstr>
      <vt:lpstr>PowerPoint-Präsentation</vt:lpstr>
      <vt:lpstr>Reducing chemical use in agriculture: a benefit for all</vt:lpstr>
      <vt:lpstr>PowerPoint-Präsentation</vt:lpstr>
      <vt:lpstr>Public support to organic inputs</vt:lpstr>
      <vt:lpstr>PowerPoint-Präsentation</vt:lpstr>
      <vt:lpstr>Sikkim (India)</vt:lpstr>
      <vt:lpstr>The Philippines </vt:lpstr>
      <vt:lpstr>Other examples</vt:lpstr>
      <vt:lpstr>PowerPoint-Präsentation</vt:lpstr>
      <vt:lpstr>Main challenges</vt:lpstr>
      <vt:lpstr>Thank you for your attention!</vt:lpstr>
    </vt:vector>
  </TitlesOfParts>
  <Company>IFOAM 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German</dc:creator>
  <cp:lastModifiedBy>Flavia</cp:lastModifiedBy>
  <cp:revision>76</cp:revision>
  <dcterms:created xsi:type="dcterms:W3CDTF">2017-03-17T11:12:10Z</dcterms:created>
  <dcterms:modified xsi:type="dcterms:W3CDTF">2017-08-31T08:39:44Z</dcterms:modified>
</cp:coreProperties>
</file>