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17"/>
  </p:notesMasterIdLst>
  <p:sldIdLst>
    <p:sldId id="262" r:id="rId5"/>
    <p:sldId id="257" r:id="rId6"/>
    <p:sldId id="259" r:id="rId7"/>
    <p:sldId id="267" r:id="rId8"/>
    <p:sldId id="268" r:id="rId9"/>
    <p:sldId id="270" r:id="rId10"/>
    <p:sldId id="299" r:id="rId11"/>
    <p:sldId id="307" r:id="rId12"/>
    <p:sldId id="306" r:id="rId13"/>
    <p:sldId id="303" r:id="rId14"/>
    <p:sldId id="30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88" autoAdjust="0"/>
  </p:normalViewPr>
  <p:slideViewPr>
    <p:cSldViewPr snapToGrid="0" snapToObjects="1">
      <p:cViewPr>
        <p:scale>
          <a:sx n="100" d="100"/>
          <a:sy n="100" d="100"/>
        </p:scale>
        <p:origin x="-3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Public support to companies for organic processing, product development and marketing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993" y="1552034"/>
            <a:ext cx="7952172" cy="4937665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If support to organic processing &amp; marketing is embedded in general support policies (not just for organic), access criteria may need to be differentiated (organic companies are usually smaller).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Organic producer groups may lack the capital to meet co-funding requirements.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Profitability assessment and assisting </a:t>
            </a:r>
            <a:r>
              <a:rPr lang="en-US" sz="1900" dirty="0" smtClean="0">
                <a:sym typeface="Wingdings"/>
              </a:rPr>
              <a:t>in </a:t>
            </a:r>
            <a:r>
              <a:rPr lang="en-US" sz="1900" dirty="0" smtClean="0">
                <a:sym typeface="Wingdings"/>
              </a:rPr>
              <a:t>business planning is necessary to make sure supported businesses are viable.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Criteria to access support, such as minimum of 50% of the processing business being organic likely to favor small facilities, which are not necessarily the most competitive.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  <a:p>
            <a:pPr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334050" cy="1443037"/>
          </a:xfrm>
        </p:spPr>
        <p:txBody>
          <a:bodyPr/>
          <a:lstStyle/>
          <a:p>
            <a:r>
              <a:rPr lang="en-US" dirty="0" smtClean="0"/>
              <a:t>Political justification for supporting organic processing &amp;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823007" cy="1143000"/>
          </a:xfrm>
        </p:spPr>
        <p:txBody>
          <a:bodyPr/>
          <a:lstStyle/>
          <a:p>
            <a:r>
              <a:rPr lang="en-US" dirty="0" smtClean="0"/>
              <a:t>Supporting the organic value addition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51000"/>
            <a:ext cx="7962899" cy="5207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Processing, product development and marketing means a bigger range of organic products can be available in the market </a:t>
            </a:r>
            <a:r>
              <a:rPr lang="en-US" sz="1900" dirty="0" smtClean="0">
                <a:sym typeface="Wingdings"/>
              </a:rPr>
              <a:t> enhances consumer choices and spurs demand.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Developing national organic value addition means keeping money in the domestic economy (organic processing is more profitable than only export of raw materials).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Reduce dependency on organic imported processed products.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Support to processing, product development and marketing can help organic companies enter the mainstream market channels, which will be a major factor for organic growth.</a:t>
            </a: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Possible ways to support organic processing, product development and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632508" cy="1143000"/>
          </a:xfrm>
        </p:spPr>
        <p:txBody>
          <a:bodyPr/>
          <a:lstStyle/>
          <a:p>
            <a:r>
              <a:rPr lang="en-US" dirty="0" smtClean="0"/>
              <a:t>Support to organic companies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574800"/>
            <a:ext cx="8168265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Investment support (e.g. grants) for processing facilities.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Provision of free or subsidized technical support to innovation and development in processing (best implemented in cooperation with the private sector).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Support collective marketing strategies for a certain category of product (e.g. organic regional traditional products).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Provision or financing of general organic market information (e.g. consumer surveys &amp; market studies).</a:t>
            </a:r>
            <a:endParaRPr lang="en-US" sz="1800" dirty="0" smtClean="0"/>
          </a:p>
          <a:p>
            <a:pPr marL="1028700" lvl="1">
              <a:spcBef>
                <a:spcPts val="0"/>
              </a:spcBef>
              <a:spcAft>
                <a:spcPts val="1800"/>
              </a:spcAft>
              <a:buFontTx/>
              <a:buChar char="-"/>
            </a:pPr>
            <a:endParaRPr lang="en-US" sz="1800" dirty="0" smtClean="0"/>
          </a:p>
          <a:p>
            <a:pPr marL="1028700" lvl="1">
              <a:spcBef>
                <a:spcPts val="0"/>
              </a:spcBef>
              <a:spcAft>
                <a:spcPts val="1800"/>
              </a:spcAft>
              <a:buFontTx/>
              <a:buChar char="-"/>
            </a:pPr>
            <a:endParaRPr lang="en-US" sz="1800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99" y="4692651"/>
            <a:ext cx="2362199" cy="1771649"/>
          </a:xfrm>
          <a:prstGeom prst="rect">
            <a:avLst/>
          </a:prstGeom>
        </p:spPr>
      </p:pic>
      <p:pic>
        <p:nvPicPr>
          <p:cNvPr id="6" name="Picture 5" descr="Organic Danish baby food for Swedish consum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4692651"/>
            <a:ext cx="3081128" cy="17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634" y="1351468"/>
            <a:ext cx="7912866" cy="526723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900" dirty="0" smtClean="0"/>
              <a:t>Financial support to organic processing and marketing projects provided in several countries since 1994.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Austria: between 1994 and 1999, EUR 470,000 annually allocated to support organic processing and marketing projects.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Germany invested EUR 39 million on organic processing and marketing support between 1994 and 2007. 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Type of support: grants for the </a:t>
            </a:r>
            <a:r>
              <a:rPr lang="en-US" sz="1900" dirty="0"/>
              <a:t>development of local processing facilities, development of co‐operative marketing ventures, </a:t>
            </a:r>
            <a:r>
              <a:rPr lang="en-US" sz="1900" dirty="0" smtClean="0"/>
              <a:t>establishment </a:t>
            </a:r>
            <a:r>
              <a:rPr lang="en-US" sz="1900" dirty="0"/>
              <a:t>of effective market information systems or support for participating in trade fairs and exhibitions. </a:t>
            </a:r>
          </a:p>
          <a:p>
            <a:pPr>
              <a:spcAft>
                <a:spcPts val="2400"/>
              </a:spcAft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8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634" y="1110709"/>
            <a:ext cx="7912866" cy="526723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900" dirty="0" smtClean="0"/>
              <a:t>Ministry of </a:t>
            </a:r>
            <a:r>
              <a:rPr lang="en-US" sz="1900" dirty="0"/>
              <a:t>F</a:t>
            </a:r>
            <a:r>
              <a:rPr lang="en-US" sz="1900" dirty="0" smtClean="0"/>
              <a:t>ood and Agriculture, </a:t>
            </a:r>
            <a:r>
              <a:rPr lang="en-US" sz="1900" dirty="0" smtClean="0"/>
              <a:t>and Ministry of Growth and Business allocated funding to the “Mobile product development team” program implemented by Organic Denmark.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The team consists of product development specialists, chefs, packaging designers and other experts to advise small organic companies on processing and marketing issues.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Enabled the development of 400 new organic products within 5 years.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Second phase after 2013 enabled 230 products within 3 years. Funding </a:t>
            </a:r>
            <a:r>
              <a:rPr lang="en-US" sz="1900" dirty="0"/>
              <a:t>received was EUR </a:t>
            </a:r>
            <a:r>
              <a:rPr lang="en-US" sz="1900" dirty="0" smtClean="0"/>
              <a:t>2 </a:t>
            </a:r>
            <a:r>
              <a:rPr lang="en-US" sz="1900" dirty="0" smtClean="0"/>
              <a:t>million, </a:t>
            </a:r>
            <a:r>
              <a:rPr lang="en-US" sz="1900" dirty="0" smtClean="0"/>
              <a:t>led to a growth in 50 recipient companies of </a:t>
            </a:r>
            <a:r>
              <a:rPr lang="en-US" sz="1900" dirty="0" smtClean="0"/>
              <a:t>EUR </a:t>
            </a:r>
            <a:r>
              <a:rPr lang="en-US" sz="1900" dirty="0" smtClean="0"/>
              <a:t>62 million and 25% job increase.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The Product Development Team continues as a consultancy service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92" y="243934"/>
            <a:ext cx="8089708" cy="1143000"/>
          </a:xfrm>
        </p:spPr>
        <p:txBody>
          <a:bodyPr/>
          <a:lstStyle/>
          <a:p>
            <a:r>
              <a:rPr lang="en-US" dirty="0" smtClean="0"/>
              <a:t>Kapatagan</a:t>
            </a:r>
            <a:r>
              <a:rPr lang="en-US" dirty="0"/>
              <a:t> </a:t>
            </a:r>
            <a:r>
              <a:rPr lang="en-US" dirty="0" smtClean="0"/>
              <a:t>municipality, The Philippines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9634" y="1475834"/>
            <a:ext cx="7648575" cy="388356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1900" dirty="0" smtClean="0"/>
              <a:t>In 2008, the municipality local government decided to make Kapatagan an organic municipality.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Rice is the main crop. In 2014, local government built a processing unit for organic rice, to avoid risk of contamination with conventional rice.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Unit includes solar dryer, rice mill and warehouse. Cost was EUR 58,000, fully paid by municipality + </a:t>
            </a:r>
            <a:r>
              <a:rPr lang="en-US" sz="1900" dirty="0" err="1" smtClean="0"/>
              <a:t>DoA</a:t>
            </a:r>
            <a:r>
              <a:rPr lang="en-US" sz="1900" dirty="0" smtClean="0"/>
              <a:t> regional office. </a:t>
            </a:r>
          </a:p>
          <a:p>
            <a:pPr>
              <a:spcAft>
                <a:spcPts val="2400"/>
              </a:spcAft>
            </a:pPr>
            <a:r>
              <a:rPr lang="en-US" sz="1900" dirty="0" smtClean="0"/>
              <a:t>Facility is useable by 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party certified or PGS certified organic farmers. Facility is managed by the farmers’ association.</a:t>
            </a:r>
          </a:p>
          <a:p>
            <a:pPr>
              <a:spcAft>
                <a:spcPts val="2400"/>
              </a:spcAft>
            </a:pPr>
            <a:endParaRPr lang="en-US" sz="1900" dirty="0" smtClean="0"/>
          </a:p>
        </p:txBody>
      </p:sp>
      <p:pic>
        <p:nvPicPr>
          <p:cNvPr id="8" name="Picture 7" descr="Rice Mill with Warehouse and Multipurpose Pavement located at Barangay De Asi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77" y="5359400"/>
            <a:ext cx="2387207" cy="1256014"/>
          </a:xfrm>
          <a:prstGeom prst="rect">
            <a:avLst/>
          </a:prstGeom>
        </p:spPr>
      </p:pic>
      <p:pic>
        <p:nvPicPr>
          <p:cNvPr id="9" name="Picture 8" descr="DEMFAS Organic Rice Trial Far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359400"/>
            <a:ext cx="1892300" cy="12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841"/>
      </p:ext>
    </p:extLst>
  </p:cSld>
  <p:clrMapOvr>
    <a:masterClrMapping/>
  </p:clrMapOvr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0</TotalTime>
  <Words>628</Words>
  <Application>Microsoft Macintosh PowerPoint</Application>
  <PresentationFormat>Bildschirmpräsentation (4:3)</PresentationFormat>
  <Paragraphs>57</Paragraphs>
  <Slides>12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PolicyToolkit_PPT_4-3Ratio_TEMPLATE</vt:lpstr>
      <vt:lpstr>Section Title</vt:lpstr>
      <vt:lpstr>Content</vt:lpstr>
      <vt:lpstr>Thank you slide</vt:lpstr>
      <vt:lpstr>Public support to companies for organic processing, product development and marketing</vt:lpstr>
      <vt:lpstr>PowerPoint-Präsentation</vt:lpstr>
      <vt:lpstr>Supporting the organic value addition</vt:lpstr>
      <vt:lpstr>PowerPoint-Präsentation</vt:lpstr>
      <vt:lpstr>Support to organic companies</vt:lpstr>
      <vt:lpstr>PowerPoint-Präsentation</vt:lpstr>
      <vt:lpstr>EU</vt:lpstr>
      <vt:lpstr>Denmark</vt:lpstr>
      <vt:lpstr>Kapatagan municipality, The Philippines</vt:lpstr>
      <vt:lpstr>PowerPoint-Präsentation</vt:lpstr>
      <vt:lpstr>Main challenges</vt:lpstr>
      <vt:lpstr>Thank you for your attention!</vt:lpstr>
    </vt:vector>
  </TitlesOfParts>
  <Company>IFOAM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Flavia</cp:lastModifiedBy>
  <cp:revision>116</cp:revision>
  <dcterms:created xsi:type="dcterms:W3CDTF">2017-03-17T11:12:10Z</dcterms:created>
  <dcterms:modified xsi:type="dcterms:W3CDTF">2017-09-04T11:53:48Z</dcterms:modified>
</cp:coreProperties>
</file>