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4" r:id="rId2"/>
    <p:sldMasterId id="2147483668" r:id="rId3"/>
    <p:sldMasterId id="2147483678" r:id="rId4"/>
  </p:sldMasterIdLst>
  <p:notesMasterIdLst>
    <p:notesMasterId r:id="rId16"/>
  </p:notesMasterIdLst>
  <p:sldIdLst>
    <p:sldId id="262" r:id="rId5"/>
    <p:sldId id="257" r:id="rId6"/>
    <p:sldId id="259" r:id="rId7"/>
    <p:sldId id="267" r:id="rId8"/>
    <p:sldId id="268" r:id="rId9"/>
    <p:sldId id="270" r:id="rId10"/>
    <p:sldId id="308" r:id="rId11"/>
    <p:sldId id="317" r:id="rId12"/>
    <p:sldId id="303" r:id="rId13"/>
    <p:sldId id="304" r:id="rId14"/>
    <p:sldId id="261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3694" autoAdjust="0"/>
  </p:normalViewPr>
  <p:slideViewPr>
    <p:cSldViewPr snapToGrid="0" snapToObjects="1">
      <p:cViewPr>
        <p:scale>
          <a:sx n="100" d="100"/>
          <a:sy n="100" d="100"/>
        </p:scale>
        <p:origin x="1424" y="-2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20" Type="http://schemas.openxmlformats.org/officeDocument/2006/relationships/tableStyles" Target="tableStyle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notesMaster" Target="notesMasters/notesMaster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B50F56-056B-3D46-BB1E-09D00B7A7B0F}" type="datetimeFigureOut">
              <a:rPr lang="en-US" smtClean="0"/>
              <a:t>9/12/17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418986-2758-0148-8401-B030045C1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999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18986-2758-0148-8401-B030045C1D4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8570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18986-2758-0148-8401-B030045C1D4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8570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NCOF =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National Center for Organic Farming,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under the Ministry of Agriculture.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18986-2758-0148-8401-B030045C1D4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7779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18986-2758-0148-8401-B030045C1D4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7779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18986-2758-0148-8401-B030045C1D4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857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14"/>
          <p:cNvCxnSpPr/>
          <p:nvPr userDrawn="1"/>
        </p:nvCxnSpPr>
        <p:spPr>
          <a:xfrm>
            <a:off x="1293068" y="4696190"/>
            <a:ext cx="2066411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1203002" y="3749855"/>
            <a:ext cx="5043233" cy="477252"/>
          </a:xfrm>
          <a:prstGeom prst="rect">
            <a:avLst/>
          </a:prstGeom>
        </p:spPr>
        <p:txBody>
          <a:bodyPr vert="horz" anchor="ctr" anchorCtr="0"/>
          <a:lstStyle>
            <a:lvl1pPr marL="0" indent="0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/>
            </a:lvl2pPr>
            <a:lvl5pPr marL="1828800" indent="0" algn="l">
              <a:buNone/>
              <a:defRPr/>
            </a:lvl5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9" name="Title 4"/>
          <p:cNvSpPr>
            <a:spLocks noGrp="1"/>
          </p:cNvSpPr>
          <p:nvPr>
            <p:ph type="title"/>
          </p:nvPr>
        </p:nvSpPr>
        <p:spPr>
          <a:xfrm>
            <a:off x="1203002" y="2023824"/>
            <a:ext cx="5629585" cy="1582715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3600" b="1"/>
            </a:lvl1pPr>
          </a:lstStyle>
          <a:p>
            <a:r>
              <a:rPr lang="de-DE" smtClean="0"/>
              <a:t>Click to edit Master title style</a:t>
            </a:r>
            <a:endParaRPr lang="en-US" dirty="0"/>
          </a:p>
        </p:txBody>
      </p:sp>
      <p:sp>
        <p:nvSpPr>
          <p:cNvPr id="10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1203002" y="5324748"/>
            <a:ext cx="3558125" cy="433699"/>
          </a:xfrm>
          <a:prstGeom prst="rect">
            <a:avLst/>
          </a:prstGeom>
        </p:spPr>
        <p:txBody>
          <a:bodyPr vert="horz" anchor="ctr" anchorCtr="0"/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en-US" dirty="0" smtClean="0"/>
              <a:t>Name | Location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9437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749493" y="243934"/>
            <a:ext cx="764761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b="1"/>
            </a:lvl1pPr>
          </a:lstStyle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749300" y="1668463"/>
            <a:ext cx="7648575" cy="4532312"/>
          </a:xfrm>
          <a:prstGeom prst="rect">
            <a:avLst/>
          </a:prstGeom>
        </p:spPr>
        <p:txBody>
          <a:bodyPr vert="horz"/>
          <a:lstStyle>
            <a:lvl1pPr marL="342900" indent="-342900">
              <a:buClr>
                <a:schemeClr val="tx2"/>
              </a:buClr>
              <a:buSzPct val="70000"/>
              <a:buFont typeface="Wingdings" charset="2"/>
              <a:buChar char="v"/>
              <a:defRPr sz="18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2706" y="6377941"/>
            <a:ext cx="5289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D5447A0-53F5-A642-8614-F3F890D89D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7889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749493" y="243934"/>
            <a:ext cx="764761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b="1"/>
            </a:lvl1pPr>
          </a:lstStyle>
          <a:p>
            <a:endParaRPr lang="en-US" dirty="0"/>
          </a:p>
        </p:txBody>
      </p:sp>
      <p:sp>
        <p:nvSpPr>
          <p:cNvPr id="6" name="Media Placeholder 5"/>
          <p:cNvSpPr>
            <a:spLocks noGrp="1"/>
          </p:cNvSpPr>
          <p:nvPr>
            <p:ph type="media" sz="quarter" idx="10" hasCustomPrompt="1"/>
          </p:nvPr>
        </p:nvSpPr>
        <p:spPr>
          <a:xfrm>
            <a:off x="749300" y="1724025"/>
            <a:ext cx="7648575" cy="4078000"/>
          </a:xfrm>
          <a:prstGeom prst="rect">
            <a:avLst/>
          </a:prstGeom>
        </p:spPr>
        <p:txBody>
          <a:bodyPr vert="horz"/>
          <a:lstStyle/>
          <a:p>
            <a:r>
              <a:rPr lang="en-US" dirty="0" smtClean="0"/>
              <a:t>Picture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749300" y="5926138"/>
            <a:ext cx="7194550" cy="560387"/>
          </a:xfrm>
          <a:prstGeom prst="rect">
            <a:avLst/>
          </a:prstGeom>
        </p:spPr>
        <p:txBody>
          <a:bodyPr vert="horz" anchor="t" anchorCtr="0"/>
          <a:lstStyle>
            <a:lvl1pPr marL="0" indent="0">
              <a:buNone/>
              <a:defRPr sz="1200"/>
            </a:lvl1pPr>
          </a:lstStyle>
          <a:p>
            <a:pPr lvl="0"/>
            <a:r>
              <a:rPr lang="en-US" sz="1200" dirty="0" smtClean="0"/>
              <a:t>Caption / content here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2706" y="6377941"/>
            <a:ext cx="5289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D5447A0-53F5-A642-8614-F3F890D89D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4703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Picture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749493" y="243934"/>
            <a:ext cx="764761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2400" b="1"/>
            </a:lvl1pPr>
          </a:lstStyle>
          <a:p>
            <a:endParaRPr lang="en-US" dirty="0"/>
          </a:p>
        </p:txBody>
      </p:sp>
      <p:sp>
        <p:nvSpPr>
          <p:cNvPr id="6" name="Media Placeholder 5"/>
          <p:cNvSpPr>
            <a:spLocks noGrp="1"/>
          </p:cNvSpPr>
          <p:nvPr>
            <p:ph type="media" sz="quarter" idx="10" hasCustomPrompt="1"/>
          </p:nvPr>
        </p:nvSpPr>
        <p:spPr>
          <a:xfrm>
            <a:off x="749300" y="1724025"/>
            <a:ext cx="2475614" cy="4078000"/>
          </a:xfrm>
          <a:prstGeom prst="rect">
            <a:avLst/>
          </a:prstGeom>
        </p:spPr>
        <p:txBody>
          <a:bodyPr vert="horz"/>
          <a:lstStyle/>
          <a:p>
            <a:r>
              <a:rPr lang="en-US" dirty="0" smtClean="0"/>
              <a:t>Picture</a:t>
            </a:r>
            <a:endParaRPr lang="en-US" dirty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3349428" y="1724025"/>
            <a:ext cx="5047681" cy="4078000"/>
          </a:xfrm>
          <a:prstGeom prst="rect">
            <a:avLst/>
          </a:prstGeom>
        </p:spPr>
        <p:txBody>
          <a:bodyPr vert="horz" anchor="t" anchorCtr="0"/>
          <a:lstStyle>
            <a:lvl1pPr marL="0" indent="0">
              <a:buNone/>
              <a:defRPr sz="1200"/>
            </a:lvl1pPr>
          </a:lstStyle>
          <a:p>
            <a:pPr lvl="0"/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2706" y="6377941"/>
            <a:ext cx="5289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D5447A0-53F5-A642-8614-F3F890D89D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3469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Pictur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749493" y="243934"/>
            <a:ext cx="764761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2400" b="1"/>
            </a:lvl1pPr>
          </a:lstStyle>
          <a:p>
            <a:endParaRPr lang="en-US" dirty="0"/>
          </a:p>
        </p:txBody>
      </p:sp>
      <p:sp>
        <p:nvSpPr>
          <p:cNvPr id="6" name="Media Placeholder 5"/>
          <p:cNvSpPr>
            <a:spLocks noGrp="1"/>
          </p:cNvSpPr>
          <p:nvPr>
            <p:ph type="media" sz="quarter" idx="10" hasCustomPrompt="1"/>
          </p:nvPr>
        </p:nvSpPr>
        <p:spPr>
          <a:xfrm>
            <a:off x="749299" y="1724025"/>
            <a:ext cx="5339437" cy="4078000"/>
          </a:xfrm>
          <a:prstGeom prst="rect">
            <a:avLst/>
          </a:prstGeom>
        </p:spPr>
        <p:txBody>
          <a:bodyPr vert="horz"/>
          <a:lstStyle/>
          <a:p>
            <a:r>
              <a:rPr lang="en-US" dirty="0" smtClean="0"/>
              <a:t>Picture</a:t>
            </a:r>
            <a:endParaRPr lang="en-US" dirty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6194574" y="1724025"/>
            <a:ext cx="2202535" cy="4078000"/>
          </a:xfrm>
          <a:prstGeom prst="rect">
            <a:avLst/>
          </a:prstGeom>
        </p:spPr>
        <p:txBody>
          <a:bodyPr vert="horz" anchor="t" anchorCtr="0"/>
          <a:lstStyle>
            <a:lvl1pPr marL="0" indent="0">
              <a:buNone/>
              <a:defRPr sz="1200"/>
            </a:lvl1pPr>
          </a:lstStyle>
          <a:p>
            <a:pPr lvl="0"/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2706" y="6377941"/>
            <a:ext cx="5289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D5447A0-53F5-A642-8614-F3F890D89D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81842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Pictur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749493" y="243934"/>
            <a:ext cx="764761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2400" b="1"/>
            </a:lvl1pPr>
          </a:lstStyle>
          <a:p>
            <a:endParaRPr lang="en-US" dirty="0"/>
          </a:p>
        </p:txBody>
      </p:sp>
      <p:sp>
        <p:nvSpPr>
          <p:cNvPr id="6" name="Media Placeholder 5"/>
          <p:cNvSpPr>
            <a:spLocks noGrp="1"/>
          </p:cNvSpPr>
          <p:nvPr>
            <p:ph type="media" sz="quarter" idx="10" hasCustomPrompt="1"/>
          </p:nvPr>
        </p:nvSpPr>
        <p:spPr>
          <a:xfrm>
            <a:off x="3057671" y="1724025"/>
            <a:ext cx="5339437" cy="4078000"/>
          </a:xfrm>
          <a:prstGeom prst="rect">
            <a:avLst/>
          </a:prstGeom>
        </p:spPr>
        <p:txBody>
          <a:bodyPr vert="horz"/>
          <a:lstStyle/>
          <a:p>
            <a:r>
              <a:rPr lang="en-US" dirty="0" smtClean="0"/>
              <a:t>Picture</a:t>
            </a:r>
            <a:endParaRPr lang="en-US" dirty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749493" y="1724025"/>
            <a:ext cx="2202535" cy="4078000"/>
          </a:xfrm>
          <a:prstGeom prst="rect">
            <a:avLst/>
          </a:prstGeom>
        </p:spPr>
        <p:txBody>
          <a:bodyPr vert="horz" anchor="t" anchorCtr="0"/>
          <a:lstStyle>
            <a:lvl1pPr marL="0" indent="0">
              <a:buNone/>
              <a:defRPr sz="1200"/>
            </a:lvl1pPr>
          </a:lstStyle>
          <a:p>
            <a:pPr lvl="0"/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2706" y="6377941"/>
            <a:ext cx="5289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D5447A0-53F5-A642-8614-F3F890D89D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8873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749493" y="243934"/>
            <a:ext cx="764761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2400" b="1"/>
            </a:lvl1pPr>
          </a:lstStyle>
          <a:p>
            <a:endParaRPr lang="en-US" dirty="0"/>
          </a:p>
        </p:txBody>
      </p:sp>
      <p:sp>
        <p:nvSpPr>
          <p:cNvPr id="6" name="Media Placeholder 5"/>
          <p:cNvSpPr>
            <a:spLocks noGrp="1"/>
          </p:cNvSpPr>
          <p:nvPr>
            <p:ph type="media" sz="quarter" idx="10" hasCustomPrompt="1"/>
          </p:nvPr>
        </p:nvSpPr>
        <p:spPr>
          <a:xfrm>
            <a:off x="749299" y="1724025"/>
            <a:ext cx="3726981" cy="4078000"/>
          </a:xfrm>
          <a:prstGeom prst="rect">
            <a:avLst/>
          </a:prstGeom>
        </p:spPr>
        <p:txBody>
          <a:bodyPr vert="horz"/>
          <a:lstStyle/>
          <a:p>
            <a:r>
              <a:rPr lang="en-US" dirty="0" smtClean="0"/>
              <a:t>Picture</a:t>
            </a:r>
            <a:endParaRPr lang="en-US" dirty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749493" y="5914081"/>
            <a:ext cx="3726787" cy="460676"/>
          </a:xfrm>
          <a:prstGeom prst="rect">
            <a:avLst/>
          </a:prstGeom>
        </p:spPr>
        <p:txBody>
          <a:bodyPr vert="horz" anchor="t" anchorCtr="0"/>
          <a:lstStyle>
            <a:lvl1pPr marL="0" indent="0">
              <a:buNone/>
              <a:defRPr sz="1200"/>
            </a:lvl1pPr>
          </a:lstStyle>
          <a:p>
            <a:pPr lvl="0"/>
            <a:endParaRPr lang="en-US" dirty="0"/>
          </a:p>
        </p:txBody>
      </p:sp>
      <p:sp>
        <p:nvSpPr>
          <p:cNvPr id="10" name="Media Placeholder 5"/>
          <p:cNvSpPr>
            <a:spLocks noGrp="1"/>
          </p:cNvSpPr>
          <p:nvPr>
            <p:ph type="media" sz="quarter" idx="13" hasCustomPrompt="1"/>
          </p:nvPr>
        </p:nvSpPr>
        <p:spPr>
          <a:xfrm>
            <a:off x="4670128" y="1724025"/>
            <a:ext cx="3726981" cy="4078000"/>
          </a:xfrm>
          <a:prstGeom prst="rect">
            <a:avLst/>
          </a:prstGeom>
        </p:spPr>
        <p:txBody>
          <a:bodyPr vert="horz"/>
          <a:lstStyle/>
          <a:p>
            <a:r>
              <a:rPr lang="en-US" dirty="0" smtClean="0"/>
              <a:t>Picture</a:t>
            </a:r>
            <a:endParaRPr lang="en-US" dirty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670128" y="5914081"/>
            <a:ext cx="3491767" cy="460676"/>
          </a:xfrm>
          <a:prstGeom prst="rect">
            <a:avLst/>
          </a:prstGeom>
        </p:spPr>
        <p:txBody>
          <a:bodyPr vert="horz" anchor="t" anchorCtr="0"/>
          <a:lstStyle>
            <a:lvl1pPr marL="0" indent="0">
              <a:buNone/>
              <a:defRPr sz="1200"/>
            </a:lvl1pPr>
          </a:lstStyle>
          <a:p>
            <a:pPr lvl="0"/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2706" y="6377941"/>
            <a:ext cx="5289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D5447A0-53F5-A642-8614-F3F890D89D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363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749493" y="243934"/>
            <a:ext cx="764761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2400" b="1"/>
            </a:lvl1pPr>
          </a:lstStyle>
          <a:p>
            <a:endParaRPr lang="en-US" dirty="0"/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0"/>
          </p:nvPr>
        </p:nvSpPr>
        <p:spPr>
          <a:xfrm>
            <a:off x="749300" y="1618592"/>
            <a:ext cx="7648575" cy="4550434"/>
          </a:xfrm>
          <a:prstGeom prst="rect">
            <a:avLst/>
          </a:prstGeom>
        </p:spPr>
        <p:txBody>
          <a:bodyPr vert="horz"/>
          <a:lstStyle/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2706" y="6377941"/>
            <a:ext cx="5289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D5447A0-53F5-A642-8614-F3F890D89D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4500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3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749300" y="504253"/>
            <a:ext cx="3733206" cy="5042533"/>
          </a:xfrm>
          <a:prstGeom prst="rect">
            <a:avLst/>
          </a:prstGeom>
        </p:spPr>
        <p:txBody>
          <a:bodyPr vert="horz"/>
          <a:lstStyle/>
          <a:p>
            <a:endParaRPr lang="en-US"/>
          </a:p>
        </p:txBody>
      </p:sp>
      <p:sp>
        <p:nvSpPr>
          <p:cNvPr id="10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4638148" y="504252"/>
            <a:ext cx="3758961" cy="2278479"/>
          </a:xfrm>
          <a:prstGeom prst="rect">
            <a:avLst/>
          </a:prstGeom>
        </p:spPr>
        <p:txBody>
          <a:bodyPr vert="horz"/>
          <a:lstStyle/>
          <a:p>
            <a:endParaRPr lang="en-US"/>
          </a:p>
        </p:txBody>
      </p:sp>
      <p:sp>
        <p:nvSpPr>
          <p:cNvPr id="11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4638148" y="2952998"/>
            <a:ext cx="3758961" cy="2593788"/>
          </a:xfrm>
          <a:prstGeom prst="rect">
            <a:avLst/>
          </a:prstGeom>
        </p:spPr>
        <p:txBody>
          <a:bodyPr vert="horz"/>
          <a:lstStyle/>
          <a:p>
            <a:endParaRPr lang="en-US"/>
          </a:p>
        </p:txBody>
      </p:sp>
      <p:sp>
        <p:nvSpPr>
          <p:cNvPr id="14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749300" y="5702420"/>
            <a:ext cx="7647809" cy="460676"/>
          </a:xfrm>
          <a:prstGeom prst="rect">
            <a:avLst/>
          </a:prstGeom>
        </p:spPr>
        <p:txBody>
          <a:bodyPr vert="horz" anchor="t" anchorCtr="0"/>
          <a:lstStyle>
            <a:lvl1pPr marL="0" indent="0">
              <a:buNone/>
              <a:defRPr sz="1200"/>
            </a:lvl1pPr>
          </a:lstStyle>
          <a:p>
            <a:pPr lvl="0"/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2706" y="6377941"/>
            <a:ext cx="5289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D5447A0-53F5-A642-8614-F3F890D89D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980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Title - Bas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/>
          <p:nvPr userDrawn="1"/>
        </p:nvSpPr>
        <p:spPr>
          <a:xfrm rot="10800000">
            <a:off x="753795" y="2911285"/>
            <a:ext cx="994712" cy="1031058"/>
          </a:xfrm>
          <a:custGeom>
            <a:avLst/>
            <a:gdLst>
              <a:gd name="connsiteX0" fmla="*/ 0 w 1152627"/>
              <a:gd name="connsiteY0" fmla="*/ 1031058 h 1031058"/>
              <a:gd name="connsiteX1" fmla="*/ 1152627 w 1152627"/>
              <a:gd name="connsiteY1" fmla="*/ 1018484 h 1031058"/>
              <a:gd name="connsiteX2" fmla="*/ 1140053 w 1152627"/>
              <a:gd name="connsiteY2" fmla="*/ 0 h 1031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52627" h="1031058">
                <a:moveTo>
                  <a:pt x="0" y="1031058"/>
                </a:moveTo>
                <a:lnTo>
                  <a:pt x="1152627" y="1018484"/>
                </a:lnTo>
                <a:lnTo>
                  <a:pt x="1140053" y="0"/>
                </a:lnTo>
              </a:path>
            </a:pathLst>
          </a:custGeom>
          <a:ln w="111125" cap="flat" cmpd="sng">
            <a:solidFill>
              <a:srgbClr val="203150"/>
            </a:solidFill>
            <a:miter lim="800000"/>
            <a:head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1251150" y="3353278"/>
            <a:ext cx="5715667" cy="1443037"/>
          </a:xfrm>
          <a:prstGeom prst="rect">
            <a:avLst/>
          </a:prstGeom>
        </p:spPr>
        <p:txBody>
          <a:bodyPr vert="horz" anchor="t" anchorCtr="0"/>
          <a:lstStyle>
            <a:lvl1pPr marL="0" indent="0">
              <a:buNone/>
              <a:defRPr b="1" baseline="0">
                <a:latin typeface="+mj-lt"/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13375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28418" y="1999697"/>
            <a:ext cx="5594586" cy="899847"/>
          </a:xfrm>
          <a:prstGeom prst="rect">
            <a:avLst/>
          </a:prstGeom>
        </p:spPr>
        <p:txBody>
          <a:bodyPr anchor="ctr" anchorCtr="0"/>
          <a:lstStyle>
            <a:lvl1pPr algn="l">
              <a:defRPr sz="2800" b="1" baseline="0"/>
            </a:lvl1pPr>
          </a:lstStyle>
          <a:p>
            <a:r>
              <a:rPr lang="en-GB" dirty="0" smtClean="0"/>
              <a:t>Add ‘thank you’ message here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28419" y="2894402"/>
            <a:ext cx="6400800" cy="462421"/>
          </a:xfrm>
          <a:prstGeom prst="rect">
            <a:avLst/>
          </a:prstGeom>
        </p:spPr>
        <p:txBody>
          <a:bodyPr anchor="ctr" anchorCtr="0"/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 err="1" smtClean="0"/>
              <a:t>email@email.com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1128419" y="4720259"/>
            <a:ext cx="5427662" cy="471487"/>
          </a:xfrm>
          <a:prstGeom prst="rect">
            <a:avLst/>
          </a:prstGeom>
        </p:spPr>
        <p:txBody>
          <a:bodyPr vert="horz" anchor="ctr" anchorCtr="0"/>
          <a:lstStyle>
            <a:lvl1pPr marL="0" indent="0" algn="l">
              <a:buNone/>
              <a:defRPr sz="1200" baseline="0">
                <a:solidFill>
                  <a:schemeClr val="tx2"/>
                </a:solidFill>
              </a:defRPr>
            </a:lvl1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 smtClean="0"/>
              <a:t>Name | Location</a:t>
            </a:r>
          </a:p>
        </p:txBody>
      </p:sp>
    </p:spTree>
    <p:extLst>
      <p:ext uri="{BB962C8B-B14F-4D97-AF65-F5344CB8AC3E}">
        <p14:creationId xmlns:p14="http://schemas.microsoft.com/office/powerpoint/2010/main" val="2909583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subtitle version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 userDrawn="1"/>
        </p:nvCxnSpPr>
        <p:spPr>
          <a:xfrm>
            <a:off x="1193995" y="3650157"/>
            <a:ext cx="562958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1193995" y="5725451"/>
            <a:ext cx="252049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1193995" y="3831327"/>
            <a:ext cx="5043233" cy="1263486"/>
          </a:xfrm>
          <a:prstGeom prst="rect">
            <a:avLst/>
          </a:prstGeom>
        </p:spPr>
        <p:txBody>
          <a:bodyPr vert="horz" anchor="ctr" anchorCtr="0"/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/>
            </a:lvl2pPr>
            <a:lvl5pPr marL="1828800" indent="0" algn="l">
              <a:buNone/>
              <a:defRPr/>
            </a:lvl5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9" name="Title 4"/>
          <p:cNvSpPr>
            <a:spLocks noGrp="1"/>
          </p:cNvSpPr>
          <p:nvPr>
            <p:ph type="title"/>
          </p:nvPr>
        </p:nvSpPr>
        <p:spPr>
          <a:xfrm>
            <a:off x="1193995" y="1947332"/>
            <a:ext cx="5629585" cy="1632518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3600" b="1"/>
            </a:lvl1pPr>
          </a:lstStyle>
          <a:p>
            <a:r>
              <a:rPr lang="de-DE" smtClean="0"/>
              <a:t>Click to edit Master title style</a:t>
            </a:r>
            <a:endParaRPr lang="en-US" dirty="0"/>
          </a:p>
        </p:txBody>
      </p:sp>
      <p:sp>
        <p:nvSpPr>
          <p:cNvPr id="10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1193995" y="5291753"/>
            <a:ext cx="3558125" cy="385766"/>
          </a:xfrm>
          <a:prstGeom prst="rect">
            <a:avLst/>
          </a:prstGeom>
        </p:spPr>
        <p:txBody>
          <a:bodyPr vert="horz" anchor="ctr" anchorCtr="0"/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en-US" sz="1200" dirty="0" smtClean="0"/>
              <a:t>Name | Location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710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 userDrawn="1"/>
        </p:nvCxnSpPr>
        <p:spPr>
          <a:xfrm>
            <a:off x="1148963" y="4106943"/>
            <a:ext cx="562958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1148963" y="4848223"/>
            <a:ext cx="3558125" cy="367296"/>
          </a:xfrm>
          <a:prstGeom prst="rect">
            <a:avLst/>
          </a:prstGeom>
        </p:spPr>
        <p:txBody>
          <a:bodyPr vert="horz" anchor="ctr" anchorCtr="0"/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en-US" dirty="0" smtClean="0"/>
              <a:t>Name | Location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148963" y="1971427"/>
            <a:ext cx="5629585" cy="1562562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3600" b="1"/>
            </a:lvl1pPr>
          </a:lstStyle>
          <a:p>
            <a:r>
              <a:rPr lang="de-DE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749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- Bas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/>
          <p:nvPr userDrawn="1"/>
        </p:nvSpPr>
        <p:spPr>
          <a:xfrm rot="10800000">
            <a:off x="753795" y="2911285"/>
            <a:ext cx="994712" cy="1031058"/>
          </a:xfrm>
          <a:custGeom>
            <a:avLst/>
            <a:gdLst>
              <a:gd name="connsiteX0" fmla="*/ 0 w 1152627"/>
              <a:gd name="connsiteY0" fmla="*/ 1031058 h 1031058"/>
              <a:gd name="connsiteX1" fmla="*/ 1152627 w 1152627"/>
              <a:gd name="connsiteY1" fmla="*/ 1018484 h 1031058"/>
              <a:gd name="connsiteX2" fmla="*/ 1140053 w 1152627"/>
              <a:gd name="connsiteY2" fmla="*/ 0 h 1031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52627" h="1031058">
                <a:moveTo>
                  <a:pt x="0" y="1031058"/>
                </a:moveTo>
                <a:lnTo>
                  <a:pt x="1152627" y="1018484"/>
                </a:lnTo>
                <a:lnTo>
                  <a:pt x="1140053" y="0"/>
                </a:lnTo>
              </a:path>
            </a:pathLst>
          </a:custGeom>
          <a:ln w="111125" cap="flat" cmpd="sng">
            <a:solidFill>
              <a:srgbClr val="203150"/>
            </a:solidFill>
            <a:miter lim="800000"/>
            <a:head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1251150" y="3353278"/>
            <a:ext cx="5715667" cy="1443037"/>
          </a:xfrm>
          <a:prstGeom prst="rect">
            <a:avLst/>
          </a:prstGeom>
        </p:spPr>
        <p:txBody>
          <a:bodyPr vert="horz" anchor="t" anchorCtr="0"/>
          <a:lstStyle>
            <a:lvl1pPr marL="0" indent="0">
              <a:buNone/>
              <a:defRPr b="1" baseline="0">
                <a:latin typeface="+mj-lt"/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189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- section #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/>
          <p:nvPr userDrawn="1"/>
        </p:nvSpPr>
        <p:spPr>
          <a:xfrm rot="10800000">
            <a:off x="753795" y="2911285"/>
            <a:ext cx="994712" cy="1031058"/>
          </a:xfrm>
          <a:custGeom>
            <a:avLst/>
            <a:gdLst>
              <a:gd name="connsiteX0" fmla="*/ 0 w 1152627"/>
              <a:gd name="connsiteY0" fmla="*/ 1031058 h 1031058"/>
              <a:gd name="connsiteX1" fmla="*/ 1152627 w 1152627"/>
              <a:gd name="connsiteY1" fmla="*/ 1018484 h 1031058"/>
              <a:gd name="connsiteX2" fmla="*/ 1140053 w 1152627"/>
              <a:gd name="connsiteY2" fmla="*/ 0 h 1031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52627" h="1031058">
                <a:moveTo>
                  <a:pt x="0" y="1031058"/>
                </a:moveTo>
                <a:lnTo>
                  <a:pt x="1152627" y="1018484"/>
                </a:lnTo>
                <a:lnTo>
                  <a:pt x="1140053" y="0"/>
                </a:lnTo>
              </a:path>
            </a:pathLst>
          </a:custGeom>
          <a:ln w="111125" cap="flat" cmpd="sng">
            <a:solidFill>
              <a:srgbClr val="203150"/>
            </a:solidFill>
            <a:miter lim="800000"/>
            <a:head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1251150" y="3947766"/>
            <a:ext cx="5715667" cy="1443037"/>
          </a:xfrm>
          <a:prstGeom prst="rect">
            <a:avLst/>
          </a:prstGeom>
        </p:spPr>
        <p:txBody>
          <a:bodyPr vert="horz" anchor="ctr" anchorCtr="0"/>
          <a:lstStyle>
            <a:lvl1pPr marL="0" indent="0">
              <a:buNone/>
              <a:defRPr b="1" baseline="0">
                <a:latin typeface="+mj-lt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1251151" y="3348555"/>
            <a:ext cx="4865688" cy="541338"/>
          </a:xfrm>
          <a:prstGeom prst="rect">
            <a:avLst/>
          </a:prstGeom>
        </p:spPr>
        <p:txBody>
          <a:bodyPr vert="horz" anchor="ctr" anchorCtr="0"/>
          <a:lstStyle>
            <a:lvl1pPr marL="0" indent="0">
              <a:buNone/>
              <a:defRPr sz="2400" b="1" baseline="0">
                <a:solidFill>
                  <a:srgbClr val="687097"/>
                </a:solidFill>
                <a:latin typeface="+mj-lt"/>
              </a:defRPr>
            </a:lvl1pPr>
          </a:lstStyle>
          <a:p>
            <a:pPr lvl="0"/>
            <a:r>
              <a:rPr lang="en-US" dirty="0" smtClean="0">
                <a:latin typeface="+mj-lt"/>
              </a:rPr>
              <a:t>SECTION #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118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-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/>
          <p:nvPr userDrawn="1"/>
        </p:nvSpPr>
        <p:spPr>
          <a:xfrm rot="10800000">
            <a:off x="726774" y="2927190"/>
            <a:ext cx="994712" cy="1031058"/>
          </a:xfrm>
          <a:custGeom>
            <a:avLst/>
            <a:gdLst>
              <a:gd name="connsiteX0" fmla="*/ 0 w 1152627"/>
              <a:gd name="connsiteY0" fmla="*/ 1031058 h 1031058"/>
              <a:gd name="connsiteX1" fmla="*/ 1152627 w 1152627"/>
              <a:gd name="connsiteY1" fmla="*/ 1018484 h 1031058"/>
              <a:gd name="connsiteX2" fmla="*/ 1140053 w 1152627"/>
              <a:gd name="connsiteY2" fmla="*/ 0 h 1031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52627" h="1031058">
                <a:moveTo>
                  <a:pt x="0" y="1031058"/>
                </a:moveTo>
                <a:lnTo>
                  <a:pt x="1152627" y="1018484"/>
                </a:lnTo>
                <a:lnTo>
                  <a:pt x="1140053" y="0"/>
                </a:lnTo>
              </a:path>
            </a:pathLst>
          </a:custGeom>
          <a:ln w="111125" cap="flat" cmpd="sng">
            <a:solidFill>
              <a:srgbClr val="203150"/>
            </a:solidFill>
            <a:miter lim="800000"/>
            <a:head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1224129" y="3963671"/>
            <a:ext cx="5715667" cy="1443037"/>
          </a:xfrm>
          <a:prstGeom prst="rect">
            <a:avLst/>
          </a:prstGeom>
        </p:spPr>
        <p:txBody>
          <a:bodyPr vert="horz" anchor="ctr" anchorCtr="0"/>
          <a:lstStyle>
            <a:lvl1pPr marL="0" indent="0">
              <a:buNone/>
              <a:defRPr b="1" baseline="0">
                <a:latin typeface="+mj-lt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1224130" y="3361790"/>
            <a:ext cx="4865688" cy="541338"/>
          </a:xfrm>
          <a:prstGeom prst="rect">
            <a:avLst/>
          </a:prstGeom>
        </p:spPr>
        <p:txBody>
          <a:bodyPr vert="horz" anchor="ctr" anchorCtr="0"/>
          <a:lstStyle>
            <a:lvl1pPr marL="0" indent="0">
              <a:buNone/>
              <a:defRPr sz="2400" b="1" baseline="0">
                <a:solidFill>
                  <a:srgbClr val="687097"/>
                </a:solidFill>
                <a:latin typeface="+mj-lt"/>
              </a:defRPr>
            </a:lvl1pPr>
          </a:lstStyle>
          <a:p>
            <a:pPr lvl="0"/>
            <a:r>
              <a:rPr lang="en-US" dirty="0" smtClean="0">
                <a:latin typeface="+mj-lt"/>
              </a:rPr>
              <a:t>SECTION #</a:t>
            </a:r>
            <a:endParaRPr lang="en-US" dirty="0"/>
          </a:p>
        </p:txBody>
      </p:sp>
      <p:sp>
        <p:nvSpPr>
          <p:cNvPr id="5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1224129" y="5450287"/>
            <a:ext cx="5715667" cy="478998"/>
          </a:xfrm>
          <a:prstGeom prst="rect">
            <a:avLst/>
          </a:prstGeom>
        </p:spPr>
        <p:txBody>
          <a:bodyPr vert="horz" anchor="ctr" anchorCtr="0"/>
          <a:lstStyle>
            <a:lvl1pPr marL="0" indent="0">
              <a:buNone/>
              <a:defRPr sz="2400" b="0" i="0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Click to add 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352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-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749493" y="243934"/>
            <a:ext cx="764761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b="1"/>
            </a:lvl1pPr>
          </a:lstStyle>
          <a:p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2706" y="6377941"/>
            <a:ext cx="5289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D5447A0-53F5-A642-8614-F3F890D89D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749493" y="1651000"/>
            <a:ext cx="7648382" cy="459422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aseline="0"/>
            </a:lvl1pPr>
          </a:lstStyle>
          <a:p>
            <a:pPr lvl="0"/>
            <a:r>
              <a:rPr lang="en-US" dirty="0" smtClean="0"/>
              <a:t>Content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5429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-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749493" y="243934"/>
            <a:ext cx="764761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b="1"/>
            </a:lvl1pPr>
          </a:lstStyle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749300" y="1668463"/>
            <a:ext cx="7648575" cy="4532312"/>
          </a:xfrm>
          <a:prstGeom prst="rect">
            <a:avLst/>
          </a:prstGeom>
        </p:spPr>
        <p:txBody>
          <a:bodyPr vert="horz"/>
          <a:lstStyle>
            <a:lvl1pPr marL="342900" indent="-342900">
              <a:buClr>
                <a:schemeClr val="tx2"/>
              </a:buClr>
              <a:buSzPct val="70000"/>
              <a:buFont typeface="Wingdings" charset="2"/>
              <a:buChar char="v"/>
              <a:defRPr sz="18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2706" y="6377941"/>
            <a:ext cx="5289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D5447A0-53F5-A642-8614-F3F890D89D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67318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749493" y="243934"/>
            <a:ext cx="764761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b="1"/>
            </a:lvl1pPr>
          </a:lstStyle>
          <a:p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2706" y="6377941"/>
            <a:ext cx="5289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D5447A0-53F5-A642-8614-F3F890D89D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749493" y="1651000"/>
            <a:ext cx="7648382" cy="459422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aseline="0"/>
            </a:lvl1pPr>
          </a:lstStyle>
          <a:p>
            <a:pPr lvl="0"/>
            <a:r>
              <a:rPr lang="en-US" dirty="0" smtClean="0"/>
              <a:t>Content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9651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4" Type="http://schemas.openxmlformats.org/officeDocument/2006/relationships/slideLayout" Target="../slideLayouts/slideLayout7.xml"/><Relationship Id="rId5" Type="http://schemas.openxmlformats.org/officeDocument/2006/relationships/slideLayout" Target="../slideLayouts/slideLayout8.xml"/><Relationship Id="rId6" Type="http://schemas.openxmlformats.org/officeDocument/2006/relationships/theme" Target="../theme/theme2.xml"/><Relationship Id="rId7" Type="http://schemas.openxmlformats.org/officeDocument/2006/relationships/image" Target="../media/image2.jpg"/><Relationship Id="rId1" Type="http://schemas.openxmlformats.org/officeDocument/2006/relationships/slideLayout" Target="../slideLayouts/slideLayout4.xml"/><Relationship Id="rId2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theme" Target="../theme/theme3.xml"/><Relationship Id="rId12" Type="http://schemas.openxmlformats.org/officeDocument/2006/relationships/image" Target="../media/image3.jpg"/><Relationship Id="rId1" Type="http://schemas.openxmlformats.org/officeDocument/2006/relationships/slideLayout" Target="../slideLayouts/slideLayout9.xml"/><Relationship Id="rId2" Type="http://schemas.openxmlformats.org/officeDocument/2006/relationships/slideLayout" Target="../slideLayouts/slideLayout10.xml"/><Relationship Id="rId3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5.xml"/><Relationship Id="rId8" Type="http://schemas.openxmlformats.org/officeDocument/2006/relationships/slideLayout" Target="../slideLayouts/slideLayout16.xml"/><Relationship Id="rId9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theme" Target="../theme/theme4.xml"/><Relationship Id="rId3" Type="http://schemas.openxmlformats.org/officeDocument/2006/relationships/image" Target="../media/image4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5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31484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7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3970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81" r:id="rId4"/>
    <p:sldLayoutId id="2147483682" r:id="rId5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b="1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118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80" r:id="rId10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7255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03001" y="2023824"/>
            <a:ext cx="7297457" cy="1582715"/>
          </a:xfrm>
        </p:spPr>
        <p:txBody>
          <a:bodyPr/>
          <a:lstStyle/>
          <a:p>
            <a:r>
              <a:rPr lang="en-US" sz="3200" dirty="0" smtClean="0"/>
              <a:t>Public support to PGS development</a:t>
            </a:r>
            <a:endParaRPr lang="en-US" sz="32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469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Lessons learned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D5447A0-53F5-A642-8614-F3F890D89D69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85993" y="1478468"/>
            <a:ext cx="7952172" cy="5178966"/>
          </a:xfrm>
        </p:spPr>
        <p:txBody>
          <a:bodyPr/>
          <a:lstStyle/>
          <a:p>
            <a:pPr marL="285750" indent="-285750">
              <a:spcBef>
                <a:spcPts val="0"/>
              </a:spcBef>
              <a:spcAft>
                <a:spcPts val="1200"/>
              </a:spcAft>
              <a:buFont typeface="Arial"/>
              <a:buChar char="•"/>
            </a:pPr>
            <a:r>
              <a:rPr lang="en-US" dirty="0" smtClean="0"/>
              <a:t>Main risk of government involvement in PGS it to have a top-down approach that clashes with the participatory nature of PGS.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>
                <a:sym typeface="Wingdings"/>
              </a:rPr>
              <a:t> </a:t>
            </a:r>
            <a:r>
              <a:rPr lang="en-US" i="1" dirty="0" smtClean="0"/>
              <a:t>Possible to mitigate through </a:t>
            </a:r>
            <a:r>
              <a:rPr lang="en-US" i="1" dirty="0"/>
              <a:t>participation processes and an effort to delegate to and trust </a:t>
            </a:r>
            <a:r>
              <a:rPr lang="en-US" i="1" dirty="0" smtClean="0"/>
              <a:t>grassroots organizations</a:t>
            </a:r>
            <a:r>
              <a:rPr lang="en-US" dirty="0" smtClean="0"/>
              <a:t>. </a:t>
            </a:r>
            <a:endParaRPr lang="en-US" sz="1800" dirty="0" smtClean="0"/>
          </a:p>
          <a:p>
            <a:pPr marL="285750" indent="-285750">
              <a:spcBef>
                <a:spcPts val="0"/>
              </a:spcBef>
              <a:spcAft>
                <a:spcPts val="1200"/>
              </a:spcAft>
              <a:buFont typeface="Arial"/>
              <a:buChar char="•"/>
            </a:pPr>
            <a:r>
              <a:rPr lang="en-US" dirty="0" smtClean="0"/>
              <a:t>Government official recognition of PGS through the regulation often leads to less flexibility and more formality in the way that PGS operate. 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>
                <a:sym typeface="Wingdings"/>
              </a:rPr>
              <a:t> </a:t>
            </a:r>
            <a:r>
              <a:rPr lang="en-US" i="1" dirty="0" smtClean="0"/>
              <a:t>Can be mitigated through national dialogue and use of IFOAM-</a:t>
            </a:r>
            <a:r>
              <a:rPr lang="en-US" i="1" dirty="0"/>
              <a:t>OI </a:t>
            </a:r>
            <a:r>
              <a:rPr lang="en-US" i="1" dirty="0" smtClean="0"/>
              <a:t>recommendations  and policy guidelines.</a:t>
            </a:r>
          </a:p>
          <a:p>
            <a:pPr marL="285750" indent="-285750">
              <a:spcBef>
                <a:spcPts val="0"/>
              </a:spcBef>
              <a:spcAft>
                <a:spcPts val="1200"/>
              </a:spcAft>
              <a:buFont typeface="Arial"/>
              <a:buChar char="•"/>
            </a:pPr>
            <a:r>
              <a:rPr lang="en-US" dirty="0" smtClean="0"/>
              <a:t>Common </a:t>
            </a:r>
            <a:r>
              <a:rPr lang="en-US" dirty="0" smtClean="0"/>
              <a:t>problem is </a:t>
            </a:r>
            <a:r>
              <a:rPr lang="en-US" dirty="0" smtClean="0"/>
              <a:t>too </a:t>
            </a:r>
            <a:r>
              <a:rPr lang="en-US" dirty="0"/>
              <a:t>much focus on the capacity building component and not enough (effective) engagement with the market (private sector)</a:t>
            </a:r>
            <a:r>
              <a:rPr lang="en-US" dirty="0" smtClean="0"/>
              <a:t>, lack of sustainability </a:t>
            </a:r>
            <a:r>
              <a:rPr lang="en-US" dirty="0"/>
              <a:t>after the end of the </a:t>
            </a:r>
            <a:r>
              <a:rPr lang="en-US" dirty="0" smtClean="0"/>
              <a:t>project’s </a:t>
            </a:r>
            <a:r>
              <a:rPr lang="en-US" dirty="0"/>
              <a:t>funding period. </a:t>
            </a:r>
            <a:endParaRPr lang="en-US" dirty="0" smtClean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>
                <a:sym typeface="Wingdings"/>
              </a:rPr>
              <a:t> To mitigate, p</a:t>
            </a:r>
            <a:r>
              <a:rPr lang="en-US" i="1" dirty="0" smtClean="0"/>
              <a:t>artner </a:t>
            </a:r>
            <a:r>
              <a:rPr lang="en-US" i="1" dirty="0" smtClean="0"/>
              <a:t>with and engage the </a:t>
            </a:r>
            <a:r>
              <a:rPr lang="en-US" i="1" dirty="0"/>
              <a:t>local private organic sector </a:t>
            </a:r>
            <a:r>
              <a:rPr lang="en-US" i="1" dirty="0" smtClean="0"/>
              <a:t>representatives in the management of the PGS support projects. </a:t>
            </a:r>
          </a:p>
        </p:txBody>
      </p:sp>
    </p:spTree>
    <p:extLst>
      <p:ext uri="{BB962C8B-B14F-4D97-AF65-F5344CB8AC3E}">
        <p14:creationId xmlns:p14="http://schemas.microsoft.com/office/powerpoint/2010/main" val="4277718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 for your attention!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1600" dirty="0" smtClean="0"/>
              <a:t>Complete policy toolkit available at </a:t>
            </a:r>
            <a:r>
              <a:rPr lang="en-US" sz="1600" dirty="0" err="1" smtClean="0"/>
              <a:t>www.ifoam.bio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762500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251150" y="3353278"/>
            <a:ext cx="7283250" cy="1443037"/>
          </a:xfrm>
        </p:spPr>
        <p:txBody>
          <a:bodyPr/>
          <a:lstStyle/>
          <a:p>
            <a:r>
              <a:rPr lang="en-US" sz="3000" dirty="0" smtClean="0"/>
              <a:t>Political justification for supporting Participatory Guarantee </a:t>
            </a:r>
            <a:r>
              <a:rPr lang="en-US" sz="3000" dirty="0" smtClean="0"/>
              <a:t>Systems (PGS)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4097715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492" y="243934"/>
            <a:ext cx="7823007" cy="1143000"/>
          </a:xfrm>
        </p:spPr>
        <p:txBody>
          <a:bodyPr/>
          <a:lstStyle/>
          <a:p>
            <a:r>
              <a:rPr lang="en-US" dirty="0" smtClean="0"/>
              <a:t>Why supporting PGS?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D5447A0-53F5-A642-8614-F3F890D89D69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82600" y="1547707"/>
            <a:ext cx="7962899" cy="4889500"/>
          </a:xfrm>
        </p:spPr>
        <p:txBody>
          <a:bodyPr/>
          <a:lstStyle/>
          <a:p>
            <a:pPr marL="342900" lvl="0" indent="-342900">
              <a:spcAft>
                <a:spcPts val="1200"/>
              </a:spcAft>
              <a:buFont typeface="Arial"/>
              <a:buChar char="•"/>
            </a:pPr>
            <a:r>
              <a:rPr lang="en-US" sz="1900" dirty="0"/>
              <a:t>PGS offers numerous benefits, </a:t>
            </a:r>
            <a:r>
              <a:rPr lang="en-US" sz="1900" dirty="0" smtClean="0"/>
              <a:t>including:</a:t>
            </a:r>
          </a:p>
          <a:p>
            <a:pPr marL="1085850" lvl="1" indent="-342900">
              <a:spcAft>
                <a:spcPts val="1200"/>
              </a:spcAft>
              <a:buFont typeface="Wingdings" charset="2"/>
              <a:buChar char="ü"/>
            </a:pPr>
            <a:r>
              <a:rPr lang="en-US" sz="1800" dirty="0" smtClean="0"/>
              <a:t>improved </a:t>
            </a:r>
            <a:r>
              <a:rPr lang="en-US" sz="1800" dirty="0"/>
              <a:t>access to organic markets through a guarantee system for small-scale producers </a:t>
            </a:r>
            <a:r>
              <a:rPr lang="en-US" sz="1800" dirty="0" smtClean="0"/>
              <a:t>(more </a:t>
            </a:r>
            <a:r>
              <a:rPr lang="en-US" sz="1800" dirty="0"/>
              <a:t>affordable than third party certification), </a:t>
            </a:r>
            <a:endParaRPr lang="en-US" sz="1800" dirty="0" smtClean="0"/>
          </a:p>
          <a:p>
            <a:pPr marL="1085850" lvl="1" indent="-342900">
              <a:spcAft>
                <a:spcPts val="1200"/>
              </a:spcAft>
              <a:buFont typeface="Wingdings" charset="2"/>
              <a:buChar char="ü"/>
            </a:pPr>
            <a:r>
              <a:rPr lang="en-US" sz="1800" dirty="0" smtClean="0"/>
              <a:t>increased </a:t>
            </a:r>
            <a:r>
              <a:rPr lang="en-US" sz="1800" dirty="0"/>
              <a:t>education and awareness among consumers (by involving them in the guarantee process), </a:t>
            </a:r>
            <a:endParaRPr lang="en-US" sz="1800" dirty="0" smtClean="0"/>
          </a:p>
          <a:p>
            <a:pPr marL="1085850" lvl="1" indent="-342900">
              <a:spcAft>
                <a:spcPts val="1200"/>
              </a:spcAft>
              <a:buFont typeface="Wingdings" charset="2"/>
              <a:buChar char="ü"/>
            </a:pPr>
            <a:r>
              <a:rPr lang="en-US" sz="1800" dirty="0" smtClean="0"/>
              <a:t>promotion </a:t>
            </a:r>
            <a:r>
              <a:rPr lang="en-US" sz="1800" dirty="0"/>
              <a:t>of short supply chains and local market development, </a:t>
            </a:r>
            <a:endParaRPr lang="en-US" sz="1800" dirty="0" smtClean="0"/>
          </a:p>
          <a:p>
            <a:pPr marL="1085850" lvl="1" indent="-342900">
              <a:spcAft>
                <a:spcPts val="2400"/>
              </a:spcAft>
              <a:buFont typeface="Wingdings" charset="2"/>
              <a:buChar char="ü"/>
            </a:pPr>
            <a:r>
              <a:rPr lang="en-US" sz="1800" dirty="0" smtClean="0"/>
              <a:t>farmer </a:t>
            </a:r>
            <a:r>
              <a:rPr lang="en-US" sz="1800" dirty="0"/>
              <a:t>capacity building and empowerment. </a:t>
            </a:r>
            <a:endParaRPr lang="en-US" sz="1800" dirty="0" smtClean="0"/>
          </a:p>
          <a:p>
            <a:pPr marL="285750" indent="-285750">
              <a:spcBef>
                <a:spcPts val="0"/>
              </a:spcBef>
              <a:spcAft>
                <a:spcPts val="1200"/>
              </a:spcAft>
              <a:buFont typeface="Arial"/>
              <a:buChar char="•"/>
            </a:pPr>
            <a:r>
              <a:rPr lang="en-US" sz="1900" dirty="0" smtClean="0"/>
              <a:t>Public support </a:t>
            </a:r>
            <a:r>
              <a:rPr lang="en-US" sz="1900" dirty="0"/>
              <a:t>in the initial stage of PGS </a:t>
            </a:r>
            <a:r>
              <a:rPr lang="en-US" sz="1900" dirty="0" smtClean="0"/>
              <a:t>development is necessary </a:t>
            </a:r>
            <a:r>
              <a:rPr lang="en-US" sz="1900" dirty="0"/>
              <a:t>to provide resources for investment in capacity building and organizational </a:t>
            </a:r>
            <a:r>
              <a:rPr lang="en-US" sz="1900" dirty="0" smtClean="0"/>
              <a:t>development. </a:t>
            </a:r>
          </a:p>
          <a:p>
            <a:pPr marL="285750" indent="-285750">
              <a:spcBef>
                <a:spcPts val="0"/>
              </a:spcBef>
              <a:spcAft>
                <a:spcPts val="1200"/>
              </a:spcAft>
              <a:buFont typeface="Arial"/>
              <a:buChar char="•"/>
            </a:pPr>
            <a:endParaRPr lang="en-US" sz="1900" dirty="0" smtClean="0"/>
          </a:p>
          <a:p>
            <a:pPr marL="285750" indent="-285750">
              <a:spcBef>
                <a:spcPts val="0"/>
              </a:spcBef>
              <a:spcAft>
                <a:spcPts val="1200"/>
              </a:spcAft>
              <a:buFont typeface="Arial"/>
              <a:buChar char="•"/>
            </a:pPr>
            <a:endParaRPr lang="en-US" sz="1900" dirty="0" smtClean="0"/>
          </a:p>
          <a:p>
            <a:pPr marL="285750" indent="-285750">
              <a:spcBef>
                <a:spcPts val="0"/>
              </a:spcBef>
              <a:spcAft>
                <a:spcPts val="1200"/>
              </a:spcAft>
              <a:buFont typeface="Arial"/>
              <a:buChar char="•"/>
            </a:pPr>
            <a:endParaRPr lang="en-US" sz="1900" dirty="0" smtClean="0"/>
          </a:p>
          <a:p>
            <a:pPr marL="285750" indent="-285750">
              <a:spcBef>
                <a:spcPts val="0"/>
              </a:spcBef>
              <a:spcAft>
                <a:spcPts val="1200"/>
              </a:spcAft>
              <a:buFont typeface="Arial"/>
              <a:buChar char="•"/>
            </a:pPr>
            <a:endParaRPr lang="en-US" sz="1900" dirty="0" smtClean="0"/>
          </a:p>
          <a:p>
            <a:pPr marL="342900" indent="-342900">
              <a:spcBef>
                <a:spcPts val="0"/>
              </a:spcBef>
              <a:spcAft>
                <a:spcPts val="1200"/>
              </a:spcAft>
              <a:buFont typeface="Arial"/>
              <a:buChar char="•"/>
            </a:pPr>
            <a:endParaRPr lang="en-US" sz="1900" dirty="0" smtClean="0"/>
          </a:p>
          <a:p>
            <a:pPr marL="342900" indent="-342900">
              <a:spcBef>
                <a:spcPts val="0"/>
              </a:spcBef>
              <a:spcAft>
                <a:spcPts val="1200"/>
              </a:spcAft>
              <a:buFont typeface="Arial"/>
              <a:buChar char="•"/>
            </a:pPr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2842979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251150" y="3353278"/>
            <a:ext cx="7118150" cy="1443037"/>
          </a:xfrm>
        </p:spPr>
        <p:txBody>
          <a:bodyPr/>
          <a:lstStyle/>
          <a:p>
            <a:r>
              <a:rPr lang="en-US" dirty="0" smtClean="0"/>
              <a:t>Possible ways to support PGS development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078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492" y="243934"/>
            <a:ext cx="8204008" cy="1143000"/>
          </a:xfrm>
        </p:spPr>
        <p:txBody>
          <a:bodyPr/>
          <a:lstStyle/>
          <a:p>
            <a:r>
              <a:rPr lang="en-US" dirty="0" smtClean="0"/>
              <a:t>Forms of support to PGS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533400" y="1574800"/>
            <a:ext cx="8168265" cy="4889500"/>
          </a:xfrm>
        </p:spPr>
        <p:txBody>
          <a:bodyPr/>
          <a:lstStyle/>
          <a:p>
            <a:pPr marL="342900" indent="-342900">
              <a:spcBef>
                <a:spcPts val="0"/>
              </a:spcBef>
              <a:spcAft>
                <a:spcPts val="3000"/>
              </a:spcAft>
              <a:buFont typeface="Arial"/>
              <a:buChar char="•"/>
            </a:pPr>
            <a:r>
              <a:rPr lang="en-US" sz="2000" dirty="0" smtClean="0"/>
              <a:t>The </a:t>
            </a:r>
            <a:r>
              <a:rPr lang="en-US" sz="2000" dirty="0" smtClean="0"/>
              <a:t>right </a:t>
            </a:r>
            <a:r>
              <a:rPr lang="en-US" sz="2000" dirty="0" smtClean="0"/>
              <a:t>regulatory framework </a:t>
            </a:r>
            <a:r>
              <a:rPr lang="en-US" sz="2000" dirty="0" smtClean="0"/>
              <a:t>is very </a:t>
            </a:r>
            <a:r>
              <a:rPr lang="en-US" sz="2000" dirty="0" smtClean="0"/>
              <a:t>important: accommodate PGS in the organic regulation (See IFOAM-OI policy </a:t>
            </a:r>
            <a:r>
              <a:rPr lang="en-US" sz="2000" dirty="0" smtClean="0"/>
              <a:t>brief “How Governments Can Support PGS”).</a:t>
            </a:r>
            <a:endParaRPr lang="en-US" sz="2000" dirty="0" smtClean="0"/>
          </a:p>
          <a:p>
            <a:pPr marL="342900" indent="-342900">
              <a:spcBef>
                <a:spcPts val="0"/>
              </a:spcBef>
              <a:spcAft>
                <a:spcPts val="3000"/>
              </a:spcAft>
              <a:buFont typeface="Arial"/>
              <a:buChar char="•"/>
            </a:pPr>
            <a:r>
              <a:rPr lang="en-US" sz="2000" dirty="0" smtClean="0"/>
              <a:t>Finance projects that set-up PGS </a:t>
            </a:r>
            <a:r>
              <a:rPr lang="en-US" sz="2000" dirty="0" smtClean="0"/>
              <a:t>initiatives (must </a:t>
            </a:r>
            <a:r>
              <a:rPr lang="en-US" sz="2000" dirty="0" smtClean="0"/>
              <a:t>be at least 3-years long).</a:t>
            </a:r>
          </a:p>
          <a:p>
            <a:pPr marL="342900" indent="-342900">
              <a:spcBef>
                <a:spcPts val="0"/>
              </a:spcBef>
              <a:spcAft>
                <a:spcPts val="3000"/>
              </a:spcAft>
              <a:buFont typeface="Arial"/>
              <a:buChar char="•"/>
            </a:pPr>
            <a:r>
              <a:rPr lang="en-US" sz="2000" dirty="0" smtClean="0"/>
              <a:t>Ongoing support: partial funding of existing PGS initiatives for expenses such as </a:t>
            </a:r>
            <a:r>
              <a:rPr lang="en-US" sz="2000" dirty="0"/>
              <a:t>farmer training, committee meetings, development of standards and operating manuals, </a:t>
            </a:r>
            <a:r>
              <a:rPr lang="en-US" sz="2000" dirty="0" smtClean="0"/>
              <a:t>communication </a:t>
            </a:r>
            <a:r>
              <a:rPr lang="en-US" sz="2000" dirty="0"/>
              <a:t>and </a:t>
            </a:r>
            <a:r>
              <a:rPr lang="en-US" sz="2000" dirty="0" smtClean="0"/>
              <a:t>networking. </a:t>
            </a:r>
          </a:p>
          <a:p>
            <a:pPr marL="342900" indent="-342900">
              <a:spcBef>
                <a:spcPts val="0"/>
              </a:spcBef>
              <a:spcAft>
                <a:spcPts val="3000"/>
              </a:spcAft>
              <a:buFont typeface="Arial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15994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251150" y="3353278"/>
            <a:ext cx="6585747" cy="1443037"/>
          </a:xfrm>
        </p:spPr>
        <p:txBody>
          <a:bodyPr/>
          <a:lstStyle/>
          <a:p>
            <a:r>
              <a:rPr lang="en-US" dirty="0" smtClean="0"/>
              <a:t>Country examples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4260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India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D5447A0-53F5-A642-8614-F3F890D89D69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533400" y="1549400"/>
            <a:ext cx="8168265" cy="4889500"/>
          </a:xfrm>
        </p:spPr>
        <p:txBody>
          <a:bodyPr/>
          <a:lstStyle/>
          <a:p>
            <a:pPr marL="342900" indent="-342900">
              <a:spcBef>
                <a:spcPts val="0"/>
              </a:spcBef>
              <a:spcAft>
                <a:spcPts val="1200"/>
              </a:spcAft>
              <a:buFont typeface="Arial"/>
              <a:buChar char="•"/>
            </a:pPr>
            <a:r>
              <a:rPr lang="en-US" sz="1900" dirty="0" smtClean="0"/>
              <a:t>NGO sector pioneered PGS in India, reaching 6,000 certified farmers in 2015 and consolidating into a single national PGS </a:t>
            </a:r>
            <a:r>
              <a:rPr lang="en-US" sz="1900" dirty="0" smtClean="0"/>
              <a:t>program: </a:t>
            </a:r>
            <a:r>
              <a:rPr lang="en-US" sz="1900" dirty="0" smtClean="0"/>
              <a:t>the PGS Organic Council.</a:t>
            </a:r>
          </a:p>
          <a:p>
            <a:pPr marL="342900" indent="-342900">
              <a:spcBef>
                <a:spcPts val="0"/>
              </a:spcBef>
              <a:spcAft>
                <a:spcPts val="1200"/>
              </a:spcAft>
              <a:buFont typeface="Arial"/>
              <a:buChar char="•"/>
            </a:pPr>
            <a:r>
              <a:rPr lang="en-US" sz="1900" dirty="0" smtClean="0"/>
              <a:t>But demand from farmers is too big for NGO capacities. NCOF stepped in to support PGS growth, launching its </a:t>
            </a:r>
            <a:r>
              <a:rPr lang="en-US" sz="1900" dirty="0" smtClean="0"/>
              <a:t>own PGS </a:t>
            </a:r>
            <a:r>
              <a:rPr lang="en-US" sz="1900" dirty="0" smtClean="0"/>
              <a:t>program in 2011.</a:t>
            </a:r>
          </a:p>
          <a:p>
            <a:pPr marL="342900" indent="-342900">
              <a:spcBef>
                <a:spcPts val="0"/>
              </a:spcBef>
              <a:spcAft>
                <a:spcPts val="1200"/>
              </a:spcAft>
              <a:buFont typeface="Arial"/>
              <a:buChar char="•"/>
            </a:pPr>
            <a:r>
              <a:rPr lang="en-US" sz="1900" dirty="0" smtClean="0"/>
              <a:t>NCOF PGS </a:t>
            </a:r>
            <a:r>
              <a:rPr lang="en-US" sz="1900" dirty="0" smtClean="0"/>
              <a:t>program aims </a:t>
            </a:r>
            <a:r>
              <a:rPr lang="en-US" sz="1900" dirty="0" smtClean="0"/>
              <a:t>to complement </a:t>
            </a:r>
            <a:r>
              <a:rPr lang="en-US" sz="1900" dirty="0"/>
              <a:t>the NGO PGS </a:t>
            </a:r>
            <a:r>
              <a:rPr lang="en-US" sz="1900" dirty="0" smtClean="0"/>
              <a:t>program, </a:t>
            </a:r>
            <a:r>
              <a:rPr lang="en-US" sz="1900" dirty="0"/>
              <a:t>with the advantage that the government bears the cost of institutional networking, surveillance </a:t>
            </a:r>
            <a:r>
              <a:rPr lang="en-US" sz="1900" dirty="0" smtClean="0"/>
              <a:t>&amp; monitoring and data </a:t>
            </a:r>
            <a:r>
              <a:rPr lang="en-US" sz="1900" dirty="0"/>
              <a:t>management. NGOs can participate </a:t>
            </a:r>
            <a:r>
              <a:rPr lang="en-US" sz="1900" dirty="0" smtClean="0"/>
              <a:t>and </a:t>
            </a:r>
            <a:r>
              <a:rPr lang="en-US" sz="1900" dirty="0"/>
              <a:t>receive financial support to cover the work of data collection and upload on the central PGS website. </a:t>
            </a:r>
            <a:endParaRPr lang="en-US" sz="1900" dirty="0" smtClean="0"/>
          </a:p>
          <a:p>
            <a:pPr marL="342900" indent="-342900">
              <a:spcBef>
                <a:spcPts val="0"/>
              </a:spcBef>
              <a:spcAft>
                <a:spcPts val="1200"/>
              </a:spcAft>
              <a:buFont typeface="Arial"/>
              <a:buChar char="•"/>
            </a:pPr>
            <a:r>
              <a:rPr lang="en-US" sz="1900" dirty="0" smtClean="0"/>
              <a:t>Due to increased resources, PGS </a:t>
            </a:r>
            <a:r>
              <a:rPr lang="en-US" sz="1900" dirty="0"/>
              <a:t>India network </a:t>
            </a:r>
            <a:r>
              <a:rPr lang="en-US" sz="1900" dirty="0" smtClean="0"/>
              <a:t>reached &gt;130,000 </a:t>
            </a:r>
            <a:r>
              <a:rPr lang="en-US" sz="1900" dirty="0"/>
              <a:t>farmers at the end of 2016</a:t>
            </a:r>
            <a:r>
              <a:rPr lang="en-US" sz="1900" dirty="0" smtClean="0"/>
              <a:t>.</a:t>
            </a:r>
          </a:p>
          <a:p>
            <a:pPr marL="342900" indent="-342900">
              <a:spcBef>
                <a:spcPts val="0"/>
              </a:spcBef>
              <a:spcAft>
                <a:spcPts val="1200"/>
              </a:spcAft>
              <a:buFont typeface="Arial"/>
              <a:buChar char="•"/>
            </a:pPr>
            <a:r>
              <a:rPr lang="en-US" sz="1900" dirty="0" smtClean="0"/>
              <a:t>Government also opened PGS shops &amp; cafés.</a:t>
            </a:r>
            <a:endParaRPr lang="en-US" sz="1900" dirty="0"/>
          </a:p>
          <a:p>
            <a:pPr marL="342900" indent="-342900">
              <a:spcBef>
                <a:spcPts val="0"/>
              </a:spcBef>
              <a:spcAft>
                <a:spcPts val="1200"/>
              </a:spcAft>
              <a:buFont typeface="Arial"/>
              <a:buChar char="•"/>
            </a:pPr>
            <a:endParaRPr lang="en-US" sz="1900" dirty="0" smtClean="0"/>
          </a:p>
          <a:p>
            <a:pPr marL="342900" indent="-342900">
              <a:spcBef>
                <a:spcPts val="0"/>
              </a:spcBef>
              <a:spcAft>
                <a:spcPts val="1200"/>
              </a:spcAft>
              <a:buFont typeface="Arial"/>
              <a:buChar char="•"/>
            </a:pPr>
            <a:endParaRPr lang="en-US" sz="1900" dirty="0" smtClean="0"/>
          </a:p>
          <a:p>
            <a:pPr marL="1028700" lvl="1">
              <a:spcBef>
                <a:spcPts val="0"/>
              </a:spcBef>
              <a:spcAft>
                <a:spcPts val="1200"/>
              </a:spcAft>
              <a:buFontTx/>
              <a:buChar char="-"/>
            </a:pPr>
            <a:endParaRPr lang="en-US" sz="1900" dirty="0" smtClean="0"/>
          </a:p>
          <a:p>
            <a:pPr marL="342900" indent="-342900">
              <a:spcBef>
                <a:spcPts val="0"/>
              </a:spcBef>
              <a:spcAft>
                <a:spcPts val="1200"/>
              </a:spcAft>
              <a:buFont typeface="Arial"/>
              <a:buChar char="•"/>
            </a:pPr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1957950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Other examples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D5447A0-53F5-A642-8614-F3F890D89D69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89168" y="1300620"/>
            <a:ext cx="8168265" cy="5341479"/>
          </a:xfrm>
        </p:spPr>
        <p:txBody>
          <a:bodyPr/>
          <a:lstStyle/>
          <a:p>
            <a:pPr marL="342900" indent="-342900">
              <a:spcBef>
                <a:spcPts val="0"/>
              </a:spcBef>
              <a:spcAft>
                <a:spcPts val="1800"/>
              </a:spcAft>
              <a:buFont typeface="Arial"/>
              <a:buChar char="•"/>
            </a:pPr>
            <a:r>
              <a:rPr lang="en-US" sz="1900" dirty="0" smtClean="0"/>
              <a:t>In Peru, several local governments support PGS through local official recognition and supporting their implementation.</a:t>
            </a:r>
          </a:p>
          <a:p>
            <a:pPr marL="342900" indent="-342900">
              <a:spcBef>
                <a:spcPts val="0"/>
              </a:spcBef>
              <a:spcAft>
                <a:spcPts val="1800"/>
              </a:spcAft>
              <a:buFont typeface="Arial"/>
              <a:buChar char="•"/>
            </a:pPr>
            <a:r>
              <a:rPr lang="en-US" sz="1900" dirty="0" smtClean="0"/>
              <a:t>The municipality of Bella Vista in Argentina is an active stakeholder in the set-up of their local PGS.</a:t>
            </a:r>
          </a:p>
          <a:p>
            <a:pPr marL="342900" indent="-342900">
              <a:spcBef>
                <a:spcPts val="0"/>
              </a:spcBef>
              <a:spcAft>
                <a:spcPts val="1800"/>
              </a:spcAft>
              <a:buFont typeface="Arial"/>
              <a:buChar char="•"/>
            </a:pPr>
            <a:r>
              <a:rPr lang="en-US" sz="1900" dirty="0"/>
              <a:t>The government of Mexico, in 2010 gave support of around EUR 82,000 to the national PGS network </a:t>
            </a:r>
            <a:r>
              <a:rPr lang="en-US" sz="1900" dirty="0" smtClean="0"/>
              <a:t>to </a:t>
            </a:r>
            <a:r>
              <a:rPr lang="en-US" sz="1900" dirty="0"/>
              <a:t>form 20 PGS </a:t>
            </a:r>
            <a:r>
              <a:rPr lang="en-US" sz="1900" dirty="0" smtClean="0"/>
              <a:t>initiatives. </a:t>
            </a:r>
            <a:endParaRPr lang="en-US" sz="1900" dirty="0" smtClean="0"/>
          </a:p>
          <a:p>
            <a:pPr marL="342900" indent="-342900">
              <a:spcBef>
                <a:spcPts val="0"/>
              </a:spcBef>
              <a:spcAft>
                <a:spcPts val="1800"/>
              </a:spcAft>
              <a:buFont typeface="Arial"/>
              <a:buChar char="•"/>
            </a:pPr>
            <a:r>
              <a:rPr lang="en-US" sz="1900" dirty="0"/>
              <a:t>In Costa Rica the government provided technical and financial support for the establishment of PGS </a:t>
            </a:r>
            <a:r>
              <a:rPr lang="en-US" sz="1900" dirty="0" smtClean="0"/>
              <a:t>initiatives. </a:t>
            </a:r>
            <a:endParaRPr lang="en-US" sz="1900" dirty="0" smtClean="0"/>
          </a:p>
          <a:p>
            <a:pPr marL="342900" indent="-342900">
              <a:spcBef>
                <a:spcPts val="0"/>
              </a:spcBef>
              <a:spcAft>
                <a:spcPts val="1800"/>
              </a:spcAft>
              <a:buFont typeface="Arial"/>
              <a:buChar char="•"/>
            </a:pPr>
            <a:r>
              <a:rPr lang="en-US" sz="1900" dirty="0"/>
              <a:t>Brazil : In 2016, </a:t>
            </a:r>
            <a:r>
              <a:rPr lang="en-US" sz="1900" dirty="0" smtClean="0"/>
              <a:t>EUR </a:t>
            </a:r>
            <a:r>
              <a:rPr lang="en-US" sz="1900" dirty="0"/>
              <a:t>91,000 </a:t>
            </a:r>
            <a:r>
              <a:rPr lang="en-US" sz="1900" dirty="0" smtClean="0"/>
              <a:t>for support to family </a:t>
            </a:r>
            <a:r>
              <a:rPr lang="en-US" sz="1900" dirty="0"/>
              <a:t>farmers and technicians involved in </a:t>
            </a:r>
            <a:r>
              <a:rPr lang="en-US" sz="1900" dirty="0" smtClean="0"/>
              <a:t>PGS initiatives</a:t>
            </a:r>
            <a:r>
              <a:rPr lang="en-US" sz="1900" dirty="0"/>
              <a:t>. </a:t>
            </a:r>
            <a:endParaRPr lang="en-US" sz="1900" dirty="0" smtClean="0"/>
          </a:p>
          <a:p>
            <a:pPr marL="342900" indent="-342900">
              <a:spcBef>
                <a:spcPts val="0"/>
              </a:spcBef>
              <a:spcAft>
                <a:spcPts val="1800"/>
              </a:spcAft>
              <a:buFont typeface="Arial"/>
              <a:buChar char="•"/>
            </a:pPr>
            <a:r>
              <a:rPr lang="en-US" sz="1900" dirty="0" smtClean="0"/>
              <a:t>Central and local </a:t>
            </a:r>
            <a:r>
              <a:rPr lang="en-US" sz="1900" dirty="0" smtClean="0"/>
              <a:t>government in </a:t>
            </a:r>
            <a:r>
              <a:rPr lang="en-US" sz="1900" dirty="0" smtClean="0"/>
              <a:t>the Philippines support </a:t>
            </a:r>
            <a:r>
              <a:rPr lang="en-US" sz="1900" dirty="0"/>
              <a:t>PGS </a:t>
            </a:r>
            <a:r>
              <a:rPr lang="en-US" sz="1900" dirty="0" smtClean="0"/>
              <a:t>through </a:t>
            </a:r>
            <a:r>
              <a:rPr lang="en-US" sz="1900" dirty="0"/>
              <a:t>funding </a:t>
            </a:r>
            <a:r>
              <a:rPr lang="en-US" sz="1900" dirty="0" smtClean="0"/>
              <a:t>initial </a:t>
            </a:r>
            <a:r>
              <a:rPr lang="en-US" sz="1900" dirty="0"/>
              <a:t>operation, including training, committee meetings, and development of standards and manual of operations. </a:t>
            </a:r>
          </a:p>
          <a:p>
            <a:pPr marL="342900" indent="-342900">
              <a:spcBef>
                <a:spcPts val="0"/>
              </a:spcBef>
              <a:spcAft>
                <a:spcPts val="1800"/>
              </a:spcAft>
              <a:buFont typeface="Arial"/>
              <a:buChar char="•"/>
            </a:pPr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2561264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251150" y="3353278"/>
            <a:ext cx="6585747" cy="1443037"/>
          </a:xfrm>
        </p:spPr>
        <p:txBody>
          <a:bodyPr/>
          <a:lstStyle/>
          <a:p>
            <a:r>
              <a:rPr lang="en-US" dirty="0" smtClean="0"/>
              <a:t>Pitfalls and challenges of this form of support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447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licyToolkit_PPT_4-3Ratio_TEMPLATE">
  <a:themeElements>
    <a:clrScheme name="Custom 2">
      <a:dk1>
        <a:srgbClr val="203150"/>
      </a:dk1>
      <a:lt1>
        <a:sysClr val="window" lastClr="FFFFFF"/>
      </a:lt1>
      <a:dk2>
        <a:srgbClr val="687097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Section Title">
  <a:themeElements>
    <a:clrScheme name="Custom 2">
      <a:dk1>
        <a:srgbClr val="203150"/>
      </a:dk1>
      <a:lt1>
        <a:sysClr val="window" lastClr="FFFFFF"/>
      </a:lt1>
      <a:dk2>
        <a:srgbClr val="687097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Content">
  <a:themeElements>
    <a:clrScheme name="Custom 2">
      <a:dk1>
        <a:srgbClr val="203150"/>
      </a:dk1>
      <a:lt1>
        <a:sysClr val="window" lastClr="FFFFFF"/>
      </a:lt1>
      <a:dk2>
        <a:srgbClr val="687097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Thank you slide">
  <a:themeElements>
    <a:clrScheme name="Custom 2">
      <a:dk1>
        <a:srgbClr val="203150"/>
      </a:dk1>
      <a:lt1>
        <a:sysClr val="window" lastClr="FFFFFF"/>
      </a:lt1>
      <a:dk2>
        <a:srgbClr val="687097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PolicyToolkit_PPT_4-3Ratio_TEMPLATE.potx</Template>
  <TotalTime>1821</TotalTime>
  <Words>628</Words>
  <Application>Microsoft Macintosh PowerPoint</Application>
  <PresentationFormat>On-screen Show (4:3)</PresentationFormat>
  <Paragraphs>54</Paragraphs>
  <Slides>11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Calibri</vt:lpstr>
      <vt:lpstr>Century Gothic</vt:lpstr>
      <vt:lpstr>Wingdings</vt:lpstr>
      <vt:lpstr>Arial</vt:lpstr>
      <vt:lpstr>PolicyToolkit_PPT_4-3Ratio_TEMPLATE</vt:lpstr>
      <vt:lpstr>Section Title</vt:lpstr>
      <vt:lpstr>Content</vt:lpstr>
      <vt:lpstr>Thank you slide</vt:lpstr>
      <vt:lpstr>Public support to PGS development</vt:lpstr>
      <vt:lpstr>PowerPoint Presentation</vt:lpstr>
      <vt:lpstr>Why supporting PGS?</vt:lpstr>
      <vt:lpstr>PowerPoint Presentation</vt:lpstr>
      <vt:lpstr>Forms of support to PGS</vt:lpstr>
      <vt:lpstr>PowerPoint Presentation</vt:lpstr>
      <vt:lpstr>India</vt:lpstr>
      <vt:lpstr>Other examples</vt:lpstr>
      <vt:lpstr>PowerPoint Presentation</vt:lpstr>
      <vt:lpstr>Lessons learned</vt:lpstr>
      <vt:lpstr>Thank you for your attention!</vt:lpstr>
    </vt:vector>
  </TitlesOfParts>
  <Company>IFOAM e.V.</Company>
  <LinksUpToDate>false</LinksUpToDate>
  <SharedDoc>false</SharedDoc>
  <HyperlinksChanged>false</HyperlinksChanged>
  <AppVersion>15.0037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German</dc:creator>
  <cp:lastModifiedBy>Microsoft Office User</cp:lastModifiedBy>
  <cp:revision>179</cp:revision>
  <dcterms:created xsi:type="dcterms:W3CDTF">2017-03-17T11:12:10Z</dcterms:created>
  <dcterms:modified xsi:type="dcterms:W3CDTF">2017-09-12T14:11:46Z</dcterms:modified>
</cp:coreProperties>
</file>