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68" r:id="rId3"/>
    <p:sldMasterId id="2147483678" r:id="rId4"/>
  </p:sldMasterIdLst>
  <p:notesMasterIdLst>
    <p:notesMasterId r:id="rId17"/>
  </p:notesMasterIdLst>
  <p:sldIdLst>
    <p:sldId id="262" r:id="rId5"/>
    <p:sldId id="257" r:id="rId6"/>
    <p:sldId id="259" r:id="rId7"/>
    <p:sldId id="267" r:id="rId8"/>
    <p:sldId id="268" r:id="rId9"/>
    <p:sldId id="270" r:id="rId10"/>
    <p:sldId id="299" r:id="rId11"/>
    <p:sldId id="306" r:id="rId12"/>
    <p:sldId id="305" r:id="rId13"/>
    <p:sldId id="303" r:id="rId14"/>
    <p:sldId id="304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2935" autoAdjust="0"/>
  </p:normalViewPr>
  <p:slideViewPr>
    <p:cSldViewPr snapToGrid="0" snapToObjects="1">
      <p:cViewPr>
        <p:scale>
          <a:sx n="100" d="100"/>
          <a:sy n="100" d="100"/>
        </p:scale>
        <p:origin x="142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0F56-056B-3D46-BB1E-09D00B7A7B0F}" type="datetimeFigureOut">
              <a:rPr lang="en-US" smtClean="0"/>
              <a:t>9/1/17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18986-2758-0148-8401-B030045C1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codes : Harmonized Systems codes</a:t>
            </a:r>
            <a:endParaRPr lang="en-US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293068" y="4696190"/>
            <a:ext cx="20664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03002" y="3749855"/>
            <a:ext cx="5043233" cy="47725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203002" y="2023824"/>
            <a:ext cx="5629585" cy="158271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3002" y="5324748"/>
            <a:ext cx="3558125" cy="43369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Name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300" y="1724025"/>
            <a:ext cx="2475614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49428" y="1724025"/>
            <a:ext cx="5047681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4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299" y="1724025"/>
            <a:ext cx="5339437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94574" y="1724025"/>
            <a:ext cx="2202535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8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3057671" y="1724025"/>
            <a:ext cx="5339437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9493" y="1724025"/>
            <a:ext cx="2202535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8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299" y="1724025"/>
            <a:ext cx="3726981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9493" y="5914081"/>
            <a:ext cx="3726787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0" name="Media Placeholder 5"/>
          <p:cNvSpPr>
            <a:spLocks noGrp="1"/>
          </p:cNvSpPr>
          <p:nvPr>
            <p:ph type="media" sz="quarter" idx="13" hasCustomPrompt="1"/>
          </p:nvPr>
        </p:nvSpPr>
        <p:spPr>
          <a:xfrm>
            <a:off x="4670128" y="1724025"/>
            <a:ext cx="3726981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70128" y="5914081"/>
            <a:ext cx="3491767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6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749300" y="1618592"/>
            <a:ext cx="7648575" cy="455043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5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9300" y="504253"/>
            <a:ext cx="3733206" cy="504253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38148" y="504252"/>
            <a:ext cx="3758961" cy="227847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38148" y="2952998"/>
            <a:ext cx="3758961" cy="259378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9300" y="5702420"/>
            <a:ext cx="7647809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5715667" cy="144303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3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8418" y="1999697"/>
            <a:ext cx="5594586" cy="899847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/>
            </a:lvl1pPr>
          </a:lstStyle>
          <a:p>
            <a:r>
              <a:rPr lang="en-GB" dirty="0" smtClean="0"/>
              <a:t>Add ‘thank you’ message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8419" y="2894402"/>
            <a:ext cx="6400800" cy="46242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email@email.com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8419" y="4720259"/>
            <a:ext cx="5427662" cy="471487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200" baseline="0">
                <a:solidFill>
                  <a:schemeClr val="tx2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Name | Location</a:t>
            </a:r>
          </a:p>
        </p:txBody>
      </p:sp>
    </p:spTree>
    <p:extLst>
      <p:ext uri="{BB962C8B-B14F-4D97-AF65-F5344CB8AC3E}">
        <p14:creationId xmlns:p14="http://schemas.microsoft.com/office/powerpoint/2010/main" val="290958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vers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93995" y="3650157"/>
            <a:ext cx="56295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93995" y="5725451"/>
            <a:ext cx="25204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3995" y="3831327"/>
            <a:ext cx="5043233" cy="126348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193995" y="1947332"/>
            <a:ext cx="5629585" cy="163251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93995" y="5291753"/>
            <a:ext cx="3558125" cy="38576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Name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48963" y="4106943"/>
            <a:ext cx="56295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48963" y="4848223"/>
            <a:ext cx="3558125" cy="36729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Name | Location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8963" y="1971427"/>
            <a:ext cx="5629585" cy="1562562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4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5715667" cy="144303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8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section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947766"/>
            <a:ext cx="5715667" cy="14430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51151" y="3348555"/>
            <a:ext cx="4865688" cy="54133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baseline="0">
                <a:solidFill>
                  <a:srgbClr val="687097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SECTION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26774" y="2927190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24129" y="3963671"/>
            <a:ext cx="5715667" cy="14430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24130" y="3361790"/>
            <a:ext cx="4865688" cy="54133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baseline="0">
                <a:solidFill>
                  <a:srgbClr val="687097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SECTION #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4129" y="5450287"/>
            <a:ext cx="5715667" cy="4789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9493" y="1651000"/>
            <a:ext cx="7648382" cy="4594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Content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6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9300" y="1668463"/>
            <a:ext cx="7648575" cy="453231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70000"/>
              <a:buFont typeface="Wingdings" charset="2"/>
              <a:buChar char="v"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300" y="1724025"/>
            <a:ext cx="7648575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5926138"/>
            <a:ext cx="7194550" cy="56038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 sz="1200" dirty="0" smtClean="0"/>
              <a:t>Caption / content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7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4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97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8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80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5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3001" y="2023824"/>
            <a:ext cx="7297457" cy="1582715"/>
          </a:xfrm>
        </p:spPr>
        <p:txBody>
          <a:bodyPr/>
          <a:lstStyle/>
          <a:p>
            <a:r>
              <a:rPr lang="en-US" sz="3200" dirty="0" smtClean="0"/>
              <a:t>Public support to organic agriculture through tax breaks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Pitfalls and challenges of this form of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993" y="1780635"/>
            <a:ext cx="7952172" cy="4061366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Cases exist, </a:t>
            </a:r>
            <a:r>
              <a:rPr lang="en-US" sz="1900" dirty="0" smtClean="0">
                <a:sym typeface="Wingdings"/>
              </a:rPr>
              <a:t>where a tax exemption for organic operators has been decided by the government but never effectively implemented </a:t>
            </a:r>
            <a:r>
              <a:rPr lang="en-US" sz="1900" dirty="0" smtClean="0">
                <a:sym typeface="Wingdings"/>
              </a:rPr>
              <a:t>due </a:t>
            </a:r>
            <a:r>
              <a:rPr lang="en-US" sz="1900" dirty="0" smtClean="0">
                <a:sym typeface="Wingdings"/>
              </a:rPr>
              <a:t>to complex </a:t>
            </a:r>
            <a:r>
              <a:rPr lang="en-US" sz="1900" dirty="0" smtClean="0">
                <a:sym typeface="Wingdings"/>
              </a:rPr>
              <a:t>administrative </a:t>
            </a:r>
            <a:r>
              <a:rPr lang="en-US" sz="1900" dirty="0" smtClean="0">
                <a:sym typeface="Wingdings"/>
              </a:rPr>
              <a:t>procedures.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Even when implemented, uptake by farmers is usually a bottleneck (too much paperwork). Few are aware (lack of communication).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Corruption is another risk (high potential for abuse). Criteria for access must be simple, clear and </a:t>
            </a:r>
            <a:r>
              <a:rPr lang="en-US" sz="1900" dirty="0" smtClean="0">
                <a:sym typeface="Wingdings"/>
              </a:rPr>
              <a:t>objective, </a:t>
            </a:r>
            <a:r>
              <a:rPr lang="en-US" sz="1900" dirty="0" smtClean="0">
                <a:sym typeface="Wingdings"/>
              </a:rPr>
              <a:t>to limit the risk.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sz="1900" dirty="0" smtClean="0"/>
          </a:p>
          <a:p>
            <a:pPr lvl="1" indent="0">
              <a:spcBef>
                <a:spcPts val="0"/>
              </a:spcBef>
              <a:spcAft>
                <a:spcPts val="3000"/>
              </a:spcAft>
              <a:buNone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42777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 smtClean="0"/>
              <a:t>Complete policy toolkit available at </a:t>
            </a:r>
            <a:r>
              <a:rPr lang="en-US" sz="1600" dirty="0" err="1" smtClean="0"/>
              <a:t>www.ifoam.bio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25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813350" cy="1443037"/>
          </a:xfrm>
        </p:spPr>
        <p:txBody>
          <a:bodyPr/>
          <a:lstStyle/>
          <a:p>
            <a:r>
              <a:rPr lang="en-US" dirty="0" smtClean="0"/>
              <a:t>Political justification for tax breaks for organic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2" y="243934"/>
            <a:ext cx="7823007" cy="1143000"/>
          </a:xfrm>
        </p:spPr>
        <p:txBody>
          <a:bodyPr/>
          <a:lstStyle/>
          <a:p>
            <a:r>
              <a:rPr lang="en-US" dirty="0" smtClean="0"/>
              <a:t>Incentivize organic business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Recognize positive externalities generated by </a:t>
            </a:r>
            <a:r>
              <a:rPr lang="en-US" sz="1900" dirty="0" smtClean="0"/>
              <a:t>Organic Agriculture (OA) </a:t>
            </a:r>
            <a:r>
              <a:rPr lang="en-US" sz="1900" dirty="0" smtClean="0">
                <a:sym typeface="Wingdings"/>
              </a:rPr>
              <a:t> lower public taxes on OA businesses to encourage uptake.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Incentivize organic business and foreign investment in OA.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Tax breaks do not distort much the production and business choices, compared to certain measures. Private investment </a:t>
            </a:r>
            <a:r>
              <a:rPr lang="en-US" sz="1900" dirty="0" smtClean="0">
                <a:sym typeface="Wingdings"/>
              </a:rPr>
              <a:t>decisions are </a:t>
            </a:r>
            <a:r>
              <a:rPr lang="en-US" sz="1900" dirty="0" smtClean="0">
                <a:sym typeface="Wingdings"/>
              </a:rPr>
              <a:t>free to follow market opportunities.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Low tax level on the OA sector increases international competitiveness and can therefore boost exports or import </a:t>
            </a:r>
            <a:r>
              <a:rPr lang="en-US" sz="1900" dirty="0" smtClean="0"/>
              <a:t>substitution, </a:t>
            </a:r>
            <a:r>
              <a:rPr lang="en-US" sz="1900" dirty="0" smtClean="0"/>
              <a:t>while being WTO-compatible.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429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7118150" cy="1443037"/>
          </a:xfrm>
        </p:spPr>
        <p:txBody>
          <a:bodyPr/>
          <a:lstStyle/>
          <a:p>
            <a:r>
              <a:rPr lang="en-US" dirty="0" smtClean="0"/>
              <a:t>Possible ways to implement tax breaks for organic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2" y="243934"/>
            <a:ext cx="8102407" cy="1143000"/>
          </a:xfrm>
        </p:spPr>
        <p:txBody>
          <a:bodyPr/>
          <a:lstStyle/>
          <a:p>
            <a:r>
              <a:rPr lang="en-US" dirty="0" smtClean="0"/>
              <a:t>Tax break modalities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574800"/>
            <a:ext cx="8168265" cy="48895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/>
              <a:t>Depending on which tax the credit is applied to, and what can be subtracted from the tax </a:t>
            </a:r>
            <a:r>
              <a:rPr lang="en-US" dirty="0" smtClean="0"/>
              <a:t>(fixed amount </a:t>
            </a:r>
            <a:r>
              <a:rPr lang="en-US" dirty="0"/>
              <a:t>or certain eligible </a:t>
            </a:r>
            <a:r>
              <a:rPr lang="en-US" dirty="0" smtClean="0"/>
              <a:t>costs)</a:t>
            </a:r>
            <a:r>
              <a:rPr lang="en-US" dirty="0"/>
              <a:t>, </a:t>
            </a:r>
            <a:r>
              <a:rPr lang="en-US" dirty="0" smtClean="0"/>
              <a:t>it may support various aspects of the organic supply chain (e.g. </a:t>
            </a:r>
            <a:r>
              <a:rPr lang="en-US" dirty="0"/>
              <a:t>production, processing, export, import). </a:t>
            </a:r>
            <a:endParaRPr lang="en-US" dirty="0" smtClean="0"/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ltimate approach: tax exemption - the </a:t>
            </a:r>
            <a:r>
              <a:rPr lang="en-US" dirty="0"/>
              <a:t>state renounces tax on organic operators or on the sales of </a:t>
            </a:r>
            <a:r>
              <a:rPr lang="en-US" dirty="0" smtClean="0"/>
              <a:t>organic products.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Can be temporary (income tax holiday) for a few start-up years.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ax </a:t>
            </a:r>
            <a:r>
              <a:rPr lang="en-US" dirty="0"/>
              <a:t>credit on the farm income/profit tax can </a:t>
            </a:r>
            <a:r>
              <a:rPr lang="en-US" dirty="0" smtClean="0"/>
              <a:t>be </a:t>
            </a:r>
            <a:r>
              <a:rPr lang="en-US" dirty="0"/>
              <a:t>of a fixed amount per farm </a:t>
            </a:r>
            <a:r>
              <a:rPr lang="en-US" dirty="0" smtClean="0"/>
              <a:t>or deduction of </a:t>
            </a:r>
            <a:r>
              <a:rPr lang="en-US" dirty="0"/>
              <a:t>certain types of eligible farm </a:t>
            </a:r>
            <a:r>
              <a:rPr lang="en-US" dirty="0" smtClean="0"/>
              <a:t>expenses.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Exempt organic farmers from the land property tax (with obligation for landlords to pass down benefits to tenants).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Reduced import tariffs for organic products or exempting export from export taxes (if a specific HS code exist for OA products).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Country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9634" y="1475834"/>
            <a:ext cx="7648575" cy="388356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1900" dirty="0" smtClean="0"/>
              <a:t>Main support to OA in France is through conversion and maintenance area payments. However, very small farmers receive very little subsidy support under such scheme.</a:t>
            </a:r>
          </a:p>
          <a:p>
            <a:pPr>
              <a:spcAft>
                <a:spcPts val="2400"/>
              </a:spcAft>
            </a:pPr>
            <a:r>
              <a:rPr lang="en-US" sz="1900" dirty="0" smtClean="0"/>
              <a:t>In 2006, France added a tax credit measure for OA farmers. Tax credit is set at max EUR </a:t>
            </a:r>
            <a:r>
              <a:rPr lang="en-US" sz="1900" dirty="0" smtClean="0"/>
              <a:t>2,500/farm</a:t>
            </a:r>
            <a:r>
              <a:rPr lang="en-US" sz="1900" dirty="0" smtClean="0"/>
              <a:t>, combinable with area payments if the total ≤ EUR 4,000 per farm </a:t>
            </a:r>
            <a:r>
              <a:rPr lang="en-US" sz="1900" dirty="0" smtClean="0">
                <a:sym typeface="Wingdings"/>
              </a:rPr>
              <a:t> relevant only for farmers who receive &lt; than EUR 4,000 area payment subsidies/year.</a:t>
            </a: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Weeding, organic farm Chartreuse, France 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494404"/>
            <a:ext cx="5549900" cy="21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8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Hawaii, USA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9634" y="1475834"/>
            <a:ext cx="7648575" cy="388356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1900" dirty="0" smtClean="0"/>
              <a:t>In June 2016, a Hawaii House Bill allocated EUR 1.8 </a:t>
            </a:r>
            <a:r>
              <a:rPr lang="en-US" sz="1900" dirty="0" smtClean="0"/>
              <a:t>million </a:t>
            </a:r>
            <a:r>
              <a:rPr lang="en-US" sz="1900" dirty="0" smtClean="0"/>
              <a:t>to </a:t>
            </a:r>
            <a:r>
              <a:rPr lang="en-US" sz="1900" dirty="0" smtClean="0"/>
              <a:t>offset, </a:t>
            </a:r>
            <a:r>
              <a:rPr lang="en-US" sz="1900" dirty="0" smtClean="0"/>
              <a:t>in the form of tax </a:t>
            </a:r>
            <a:r>
              <a:rPr lang="en-US" sz="1900" dirty="0" smtClean="0"/>
              <a:t>credits, </a:t>
            </a:r>
            <a:r>
              <a:rPr lang="en-US" sz="1900" dirty="0" smtClean="0"/>
              <a:t>the 25% of the certification costs not covered by the federal organic certification cost share program + OA equipment, materials and supplies.</a:t>
            </a:r>
          </a:p>
          <a:p>
            <a:pPr>
              <a:spcAft>
                <a:spcPts val="2400"/>
              </a:spcAft>
            </a:pPr>
            <a:r>
              <a:rPr lang="en-US" sz="1900" dirty="0" smtClean="0"/>
              <a:t>This bill gives </a:t>
            </a:r>
            <a:r>
              <a:rPr lang="en-US" sz="1900" dirty="0"/>
              <a:t>organic farmers up </a:t>
            </a:r>
            <a:r>
              <a:rPr lang="en-US" sz="1900" dirty="0" smtClean="0"/>
              <a:t>to </a:t>
            </a:r>
            <a:r>
              <a:rPr lang="en-US" sz="1900" dirty="0"/>
              <a:t>EUR </a:t>
            </a:r>
            <a:r>
              <a:rPr lang="en-US" sz="1900" dirty="0" smtClean="0"/>
              <a:t>44,800 </a:t>
            </a:r>
            <a:r>
              <a:rPr lang="en-US" sz="1900" dirty="0"/>
              <a:t>in tax credits for qualifying </a:t>
            </a:r>
            <a:r>
              <a:rPr lang="en-US" sz="1900" dirty="0" smtClean="0"/>
              <a:t>expenses.</a:t>
            </a:r>
            <a:endParaRPr lang="en-US" sz="19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4906"/>
          <a:stretch/>
        </p:blipFill>
        <p:spPr>
          <a:xfrm>
            <a:off x="1803157" y="3906002"/>
            <a:ext cx="5882508" cy="25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Tunisia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8000" y="2307592"/>
            <a:ext cx="7664705" cy="392810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1900" dirty="0" smtClean="0"/>
              <a:t>To attract foreign investments in 						   </a:t>
            </a:r>
            <a:r>
              <a:rPr lang="en-US" sz="1900" dirty="0" smtClean="0"/>
              <a:t>OA, </a:t>
            </a:r>
            <a:r>
              <a:rPr lang="en-US" sz="1900" dirty="0" smtClean="0"/>
              <a:t>Tunisia implemented:</a:t>
            </a:r>
            <a:endParaRPr lang="en-US" sz="1900" dirty="0"/>
          </a:p>
          <a:p>
            <a:pPr>
              <a:spcAft>
                <a:spcPts val="1800"/>
              </a:spcAft>
            </a:pPr>
            <a:endParaRPr lang="en-US" sz="1900" dirty="0" smtClean="0"/>
          </a:p>
          <a:p>
            <a:pPr lvl="1">
              <a:spcAft>
                <a:spcPts val="1800"/>
              </a:spcAft>
            </a:pPr>
            <a:r>
              <a:rPr lang="en-US" sz="1900" dirty="0" smtClean="0"/>
              <a:t>A full income tax exemption for organic business through the first 10 </a:t>
            </a:r>
            <a:r>
              <a:rPr lang="en-US" sz="1900" dirty="0" smtClean="0"/>
              <a:t>years </a:t>
            </a:r>
            <a:r>
              <a:rPr lang="en-US" sz="1900" dirty="0" smtClean="0"/>
              <a:t>and 10% exemption thereafter. </a:t>
            </a:r>
          </a:p>
          <a:p>
            <a:pPr lvl="1">
              <a:spcAft>
                <a:spcPts val="1800"/>
              </a:spcAft>
            </a:pPr>
            <a:r>
              <a:rPr lang="en-US" sz="1900" dirty="0" smtClean="0"/>
              <a:t>Full tax relief provided on income </a:t>
            </a:r>
            <a:r>
              <a:rPr lang="en-US" sz="1900" dirty="0" smtClean="0"/>
              <a:t>and benefits </a:t>
            </a:r>
            <a:r>
              <a:rPr lang="en-US" sz="1900" dirty="0" smtClean="0"/>
              <a:t>reinvested as part of the starting capital in </a:t>
            </a:r>
            <a:r>
              <a:rPr lang="en-US" sz="1900" dirty="0" smtClean="0"/>
              <a:t>OA companies</a:t>
            </a:r>
            <a:r>
              <a:rPr lang="en-US" sz="1900" dirty="0" smtClean="0"/>
              <a:t>.</a:t>
            </a:r>
          </a:p>
          <a:p>
            <a:pPr>
              <a:spcAft>
                <a:spcPts val="1800"/>
              </a:spcAft>
            </a:pPr>
            <a:endParaRPr lang="en-US" sz="19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09" y="500063"/>
            <a:ext cx="2280556" cy="30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cyToolkit_PPT_4-3Ratio_TEMPLAT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Titl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ank you slid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PolicyToolkit_PPT_4-3Ratio_TEMPLATE.potx</Template>
  <TotalTime>945</TotalTime>
  <Words>529</Words>
  <Application>Microsoft Macintosh PowerPoint</Application>
  <PresentationFormat>On-screen Show (4:3)</PresentationFormat>
  <Paragraphs>53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Century Gothic</vt:lpstr>
      <vt:lpstr>Wingdings</vt:lpstr>
      <vt:lpstr>Arial</vt:lpstr>
      <vt:lpstr>PolicyToolkit_PPT_4-3Ratio_TEMPLATE</vt:lpstr>
      <vt:lpstr>Section Title</vt:lpstr>
      <vt:lpstr>Content</vt:lpstr>
      <vt:lpstr>Thank you slide</vt:lpstr>
      <vt:lpstr>Public support to organic agriculture through tax breaks</vt:lpstr>
      <vt:lpstr>PowerPoint Presentation</vt:lpstr>
      <vt:lpstr>Incentivize organic business</vt:lpstr>
      <vt:lpstr>PowerPoint Presentation</vt:lpstr>
      <vt:lpstr>Tax break modalities</vt:lpstr>
      <vt:lpstr>PowerPoint Presentation</vt:lpstr>
      <vt:lpstr>France</vt:lpstr>
      <vt:lpstr>Hawaii, USA</vt:lpstr>
      <vt:lpstr>Tunisia</vt:lpstr>
      <vt:lpstr>PowerPoint Presentation</vt:lpstr>
      <vt:lpstr>Main challenges</vt:lpstr>
      <vt:lpstr>Thank you for your attention!</vt:lpstr>
    </vt:vector>
  </TitlesOfParts>
  <Company>IFOAM e.V.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German</dc:creator>
  <cp:lastModifiedBy>Microsoft Office User</cp:lastModifiedBy>
  <cp:revision>110</cp:revision>
  <dcterms:created xsi:type="dcterms:W3CDTF">2017-03-17T11:12:10Z</dcterms:created>
  <dcterms:modified xsi:type="dcterms:W3CDTF">2017-09-01T13:56:41Z</dcterms:modified>
</cp:coreProperties>
</file>