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12"/>
  </p:notesMasterIdLst>
  <p:sldIdLst>
    <p:sldId id="262" r:id="rId5"/>
    <p:sldId id="259" r:id="rId6"/>
    <p:sldId id="263" r:id="rId7"/>
    <p:sldId id="264" r:id="rId8"/>
    <p:sldId id="265" r:id="rId9"/>
    <p:sldId id="266"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19" autoAdjust="0"/>
  </p:normalViewPr>
  <p:slideViewPr>
    <p:cSldViewPr snapToGrid="0" snapToObjects="1">
      <p:cViewPr>
        <p:scale>
          <a:sx n="100" d="100"/>
          <a:sy n="100" d="100"/>
        </p:scale>
        <p:origin x="-1008"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3/24/17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information: e.g. consumers do not know how a food is produced and the potential damages to their health</a:t>
            </a:r>
            <a:r>
              <a:rPr lang="en-US" baseline="0" dirty="0" smtClean="0"/>
              <a:t> due to pesticide use, etc.</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Market failure:</a:t>
            </a:r>
            <a:r>
              <a:rPr lang="en-US" baseline="0" dirty="0" smtClean="0"/>
              <a:t> </a:t>
            </a:r>
            <a:r>
              <a:rPr lang="en-US" dirty="0" smtClean="0"/>
              <a:t>e.g. agriculture fulfills many public goods, not reflected in the price of foods.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Socially unacceptable income distribution: e.g. “free” agricultural markets lead to impoverishment of small farmers producing most of the world’s food supply.</a:t>
            </a:r>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2</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4</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latin typeface="Times" charset="0"/>
              <a:ea typeface="ＭＳ Ｐゴシック" pitchFamily="34" charset="-128"/>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Subsidize here is mean</a:t>
            </a:r>
            <a:r>
              <a:rPr lang="en-US" baseline="0" dirty="0" smtClean="0"/>
              <a:t>t in the broadest sense of investing public funds into a sector (whether through subsidies or through other means).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Infant industry: </a:t>
            </a:r>
            <a:r>
              <a:rPr lang="en-US" sz="1200" kern="1200" dirty="0" smtClean="0">
                <a:solidFill>
                  <a:schemeClr val="tx1"/>
                </a:solidFill>
                <a:effectLst/>
                <a:latin typeface="+mn-lt"/>
                <a:ea typeface="+mn-ea"/>
                <a:cs typeface="+mn-cs"/>
              </a:rPr>
              <a:t>It can take a period of about 20 years of temporary public support in order to invest in research &amp; development, build the organic sector organizations and supporting institutions, and structure the organic supply chain and to achieve mainstreaming of organic products into the normal distribution channels where they become fully accessible to all consumers.</a:t>
            </a:r>
            <a:r>
              <a:rPr lang="de-DE" sz="1200" kern="1200" baseline="0" dirty="0" smtClean="0">
                <a:solidFill>
                  <a:schemeClr val="tx1"/>
                </a:solidFill>
                <a:effectLst/>
                <a:latin typeface="+mn-lt"/>
                <a:ea typeface="+mn-ea"/>
                <a:cs typeface="+mn-cs"/>
              </a:rPr>
              <a:t> </a:t>
            </a:r>
            <a:r>
              <a:rPr lang="en-US" dirty="0" smtClean="0"/>
              <a:t>Once </a:t>
            </a:r>
            <a:r>
              <a:rPr lang="en-US" sz="1200" kern="1200" dirty="0" smtClean="0">
                <a:solidFill>
                  <a:schemeClr val="tx1"/>
                </a:solidFill>
                <a:effectLst/>
                <a:latin typeface="+mn-lt"/>
                <a:ea typeface="+mn-ea"/>
                <a:cs typeface="+mn-cs"/>
              </a:rPr>
              <a:t>the organic sector reaches a certain size thanks to public support, self-sustained growth follows, in response to increasing consumer demand.</a:t>
            </a:r>
            <a:endParaRPr lang="de-DE" sz="1200" kern="1200" dirty="0" smtClean="0">
              <a:solidFill>
                <a:schemeClr val="tx1"/>
              </a:solidFill>
              <a:effectLst/>
              <a:latin typeface="+mn-lt"/>
              <a:ea typeface="+mn-ea"/>
              <a:cs typeface="+mn-cs"/>
            </a:endParaRPr>
          </a:p>
          <a:p>
            <a:pPr>
              <a:defRPr/>
            </a:pPr>
            <a:endParaRPr lang="en-US" dirty="0" smtClean="0">
              <a:latin typeface="Times" charset="0"/>
              <a:ea typeface="ＭＳ Ｐゴシック" pitchFamily="34" charset="-128"/>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6</a:t>
            </a:fld>
            <a:endParaRPr lang="en-US"/>
          </a:p>
        </p:txBody>
      </p:sp>
    </p:spTree>
    <p:extLst>
      <p:ext uri="{BB962C8B-B14F-4D97-AF65-F5344CB8AC3E}">
        <p14:creationId xmlns:p14="http://schemas.microsoft.com/office/powerpoint/2010/main" val="27268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39934699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424818425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5618873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51236363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97945006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1759801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5547889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20044703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theme" Target="../theme/theme3.xml"/><Relationship Id="rId11"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a:t>Why </a:t>
            </a:r>
            <a:r>
              <a:rPr lang="en-US" sz="3200" dirty="0" smtClean="0"/>
              <a:t>should </a:t>
            </a:r>
            <a:r>
              <a:rPr lang="en-US" sz="3200" dirty="0"/>
              <a:t>policy makers support organic agriculture</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academic perspective: economic rational</a:t>
            </a:r>
          </a:p>
        </p:txBody>
      </p:sp>
      <p:sp>
        <p:nvSpPr>
          <p:cNvPr id="3" name="Slide Number Placeholder 2"/>
          <p:cNvSpPr>
            <a:spLocks noGrp="1"/>
          </p:cNvSpPr>
          <p:nvPr>
            <p:ph type="sldNum" sz="quarter" idx="4"/>
          </p:nvPr>
        </p:nvSpPr>
        <p:spPr/>
        <p:txBody>
          <a:bodyPr/>
          <a:lstStyle/>
          <a:p>
            <a:fld id="{5D5447A0-53F5-A642-8614-F3F890D89D69}" type="slidenum">
              <a:rPr lang="en-US" smtClean="0"/>
              <a:pPr/>
              <a:t>2</a:t>
            </a:fld>
            <a:endParaRPr lang="en-US" dirty="0"/>
          </a:p>
        </p:txBody>
      </p:sp>
      <p:sp>
        <p:nvSpPr>
          <p:cNvPr id="4" name="Text Placeholder 3"/>
          <p:cNvSpPr>
            <a:spLocks noGrp="1"/>
          </p:cNvSpPr>
          <p:nvPr>
            <p:ph type="body" sz="quarter" idx="10"/>
          </p:nvPr>
        </p:nvSpPr>
        <p:spPr/>
        <p:txBody>
          <a:bodyPr/>
          <a:lstStyle/>
          <a:p>
            <a:pPr>
              <a:spcBef>
                <a:spcPts val="0"/>
              </a:spcBef>
              <a:spcAft>
                <a:spcPts val="1800"/>
              </a:spcAft>
            </a:pPr>
            <a:r>
              <a:rPr lang="en-US" sz="1900" dirty="0"/>
              <a:t>State intervention is economically justified when: </a:t>
            </a:r>
          </a:p>
          <a:p>
            <a:pPr marL="285750" indent="-285750">
              <a:spcBef>
                <a:spcPts val="0"/>
              </a:spcBef>
              <a:spcAft>
                <a:spcPts val="1800"/>
              </a:spcAft>
              <a:buFont typeface="Arial"/>
              <a:buChar char="•"/>
            </a:pPr>
            <a:r>
              <a:rPr lang="en-US" sz="1900" dirty="0"/>
              <a:t>It corrects the negative effects of earlier government interventions (e.g. green revolution push and “agriculture modernization” policies…). </a:t>
            </a:r>
          </a:p>
          <a:p>
            <a:pPr marL="285750" indent="-285750">
              <a:spcBef>
                <a:spcPts val="0"/>
              </a:spcBef>
              <a:spcAft>
                <a:spcPts val="1800"/>
              </a:spcAft>
              <a:buFont typeface="Arial"/>
              <a:buChar char="•"/>
            </a:pPr>
            <a:r>
              <a:rPr lang="en-US" sz="1900" dirty="0"/>
              <a:t>A lack of information severely impedes market </a:t>
            </a:r>
            <a:r>
              <a:rPr lang="en-US" sz="1900" dirty="0" smtClean="0"/>
              <a:t>functions.</a:t>
            </a:r>
            <a:endParaRPr lang="en-US" sz="1900" dirty="0"/>
          </a:p>
          <a:p>
            <a:pPr marL="285750" indent="-285750">
              <a:spcBef>
                <a:spcPts val="0"/>
              </a:spcBef>
              <a:spcAft>
                <a:spcPts val="1800"/>
              </a:spcAft>
              <a:buFont typeface="Arial"/>
              <a:buChar char="•"/>
            </a:pPr>
            <a:r>
              <a:rPr lang="en-US" sz="1900" dirty="0"/>
              <a:t>Market failures arise due to the nature of the goods involved such as public goods and </a:t>
            </a:r>
            <a:r>
              <a:rPr lang="en-US" sz="1900" dirty="0" smtClean="0"/>
              <a:t>externalities.</a:t>
            </a:r>
          </a:p>
          <a:p>
            <a:pPr marL="285750" indent="-285750">
              <a:spcBef>
                <a:spcPts val="0"/>
              </a:spcBef>
              <a:spcAft>
                <a:spcPts val="1800"/>
              </a:spcAft>
              <a:buFont typeface="Arial"/>
              <a:buChar char="•"/>
            </a:pPr>
            <a:r>
              <a:rPr lang="en-US" sz="1900" dirty="0" smtClean="0"/>
              <a:t>Markets </a:t>
            </a:r>
            <a:r>
              <a:rPr lang="en-US" sz="1900" dirty="0"/>
              <a:t>lead to a socially unacceptable income </a:t>
            </a:r>
            <a:r>
              <a:rPr lang="en-US" sz="1900" dirty="0" smtClean="0"/>
              <a:t>distribution. </a:t>
            </a:r>
          </a:p>
          <a:p>
            <a:pPr marL="285750" indent="-285750">
              <a:spcBef>
                <a:spcPts val="0"/>
              </a:spcBef>
              <a:spcAft>
                <a:spcPts val="1800"/>
              </a:spcAft>
              <a:buFont typeface="Arial"/>
              <a:buChar char="•"/>
            </a:pPr>
            <a:r>
              <a:rPr lang="en-US" sz="1900" dirty="0" smtClean="0"/>
              <a:t>State </a:t>
            </a:r>
            <a:r>
              <a:rPr lang="en-US" sz="1900" dirty="0"/>
              <a:t>intervention can also be a national investment to kick-start a sector with high </a:t>
            </a:r>
            <a:r>
              <a:rPr lang="en-US" sz="1900" dirty="0" smtClean="0"/>
              <a:t>potential (e.g. to establish oneself on the international organic commodity market).</a:t>
            </a:r>
            <a:endParaRPr lang="en-US" sz="1900" dirty="0"/>
          </a:p>
          <a:p>
            <a:pPr>
              <a:spcBef>
                <a:spcPts val="0"/>
              </a:spcBef>
              <a:spcAft>
                <a:spcPts val="1800"/>
              </a:spcAft>
            </a:pPr>
            <a:endParaRPr lang="en-US" sz="1900" dirty="0"/>
          </a:p>
          <a:p>
            <a:pPr>
              <a:spcBef>
                <a:spcPts val="0"/>
              </a:spcBef>
              <a:spcAft>
                <a:spcPts val="1800"/>
              </a:spcAft>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a:t>The public goods generated by OA (1) </a:t>
            </a:r>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p:txBody>
          <a:bodyPr/>
          <a:lstStyle/>
          <a:p>
            <a:pPr>
              <a:spcBef>
                <a:spcPts val="0"/>
              </a:spcBef>
              <a:spcAft>
                <a:spcPts val="1800"/>
              </a:spcAft>
            </a:pPr>
            <a:r>
              <a:rPr lang="en-US" sz="1900" b="1" dirty="0"/>
              <a:t>Environmental protection – ecosystem services</a:t>
            </a:r>
            <a:r>
              <a:rPr lang="en-US" sz="1900" b="1" dirty="0" smtClean="0"/>
              <a:t>:</a:t>
            </a:r>
            <a:endParaRPr lang="en-US" sz="1900" b="1" dirty="0"/>
          </a:p>
          <a:p>
            <a:pPr marL="285750" indent="-285750">
              <a:spcBef>
                <a:spcPts val="0"/>
              </a:spcBef>
              <a:spcAft>
                <a:spcPts val="1800"/>
              </a:spcAft>
              <a:buFont typeface="Arial"/>
              <a:buChar char="•"/>
            </a:pPr>
            <a:r>
              <a:rPr lang="en-US" sz="1900" dirty="0" smtClean="0"/>
              <a:t>Biodiversity </a:t>
            </a:r>
            <a:r>
              <a:rPr lang="en-US" sz="1900" dirty="0"/>
              <a:t>protection (including of agricultural use, e.g. pollinating insects, pest predators</a:t>
            </a:r>
            <a:r>
              <a:rPr lang="en-US" sz="1900" dirty="0" smtClean="0"/>
              <a:t>)</a:t>
            </a:r>
            <a:endParaRPr lang="en-US" sz="1900" dirty="0"/>
          </a:p>
          <a:p>
            <a:pPr marL="285750" indent="-285750">
              <a:spcBef>
                <a:spcPts val="0"/>
              </a:spcBef>
              <a:spcAft>
                <a:spcPts val="1800"/>
              </a:spcAft>
              <a:buFont typeface="Arial"/>
              <a:buChar char="•"/>
            </a:pPr>
            <a:r>
              <a:rPr lang="en-US" sz="1900" dirty="0" smtClean="0"/>
              <a:t>Preservation </a:t>
            </a:r>
            <a:r>
              <a:rPr lang="en-US" sz="1900" dirty="0"/>
              <a:t>of water quality and less use of water</a:t>
            </a:r>
            <a:r>
              <a:rPr lang="en-US" sz="1900" dirty="0" smtClean="0"/>
              <a:t>.</a:t>
            </a:r>
            <a:endParaRPr lang="en-US" sz="1900" dirty="0"/>
          </a:p>
          <a:p>
            <a:pPr marL="285750" indent="-285750">
              <a:spcBef>
                <a:spcPts val="0"/>
              </a:spcBef>
              <a:spcAft>
                <a:spcPts val="1800"/>
              </a:spcAft>
              <a:buFont typeface="Arial"/>
              <a:buChar char="•"/>
            </a:pPr>
            <a:r>
              <a:rPr lang="en-US" sz="1900" dirty="0" smtClean="0"/>
              <a:t>Maintains </a:t>
            </a:r>
            <a:r>
              <a:rPr lang="en-US" sz="1900" dirty="0"/>
              <a:t>the soil capital for future generations (combat soil erosion, desertification, loss of fertility</a:t>
            </a:r>
            <a:r>
              <a:rPr lang="en-US" sz="1900" dirty="0" smtClean="0"/>
              <a:t>)</a:t>
            </a:r>
            <a:endParaRPr lang="en-US" sz="1900" dirty="0"/>
          </a:p>
          <a:p>
            <a:pPr marL="285750" indent="-285750">
              <a:spcBef>
                <a:spcPts val="0"/>
              </a:spcBef>
              <a:spcAft>
                <a:spcPts val="1800"/>
              </a:spcAft>
              <a:buFont typeface="Arial"/>
              <a:buChar char="•"/>
            </a:pPr>
            <a:r>
              <a:rPr lang="en-US" sz="1900" dirty="0" smtClean="0"/>
              <a:t>Mitigating </a:t>
            </a:r>
            <a:r>
              <a:rPr lang="en-US" sz="1900" dirty="0"/>
              <a:t>climate change through carbon sequestration in the soil</a:t>
            </a:r>
          </a:p>
          <a:p>
            <a:pPr>
              <a:spcBef>
                <a:spcPts val="0"/>
              </a:spcBef>
              <a:spcAft>
                <a:spcPts val="1800"/>
              </a:spcAft>
            </a:pPr>
            <a:endParaRPr lang="en-US" sz="1900" dirty="0"/>
          </a:p>
        </p:txBody>
      </p:sp>
      <p:pic>
        <p:nvPicPr>
          <p:cNvPr id="5" name="Picture 4"/>
          <p:cNvPicPr>
            <a:picLocks noChangeAspect="1"/>
          </p:cNvPicPr>
          <p:nvPr/>
        </p:nvPicPr>
        <p:blipFill>
          <a:blip r:embed="rId3"/>
          <a:stretch>
            <a:fillRect/>
          </a:stretch>
        </p:blipFill>
        <p:spPr>
          <a:xfrm>
            <a:off x="749493" y="5106328"/>
            <a:ext cx="1746250" cy="1385913"/>
          </a:xfrm>
          <a:prstGeom prst="rect">
            <a:avLst/>
          </a:prstGeom>
        </p:spPr>
      </p:pic>
      <p:pic>
        <p:nvPicPr>
          <p:cNvPr id="6" name="Picture 5"/>
          <p:cNvPicPr>
            <a:picLocks noChangeAspect="1"/>
          </p:cNvPicPr>
          <p:nvPr/>
        </p:nvPicPr>
        <p:blipFill>
          <a:blip r:embed="rId4"/>
          <a:stretch>
            <a:fillRect/>
          </a:stretch>
        </p:blipFill>
        <p:spPr>
          <a:xfrm>
            <a:off x="3047636" y="5106328"/>
            <a:ext cx="2136296" cy="1385913"/>
          </a:xfrm>
          <a:prstGeom prst="rect">
            <a:avLst/>
          </a:prstGeom>
        </p:spPr>
      </p:pic>
      <p:pic>
        <p:nvPicPr>
          <p:cNvPr id="7" name="Picture 6"/>
          <p:cNvPicPr>
            <a:picLocks noChangeAspect="1"/>
          </p:cNvPicPr>
          <p:nvPr/>
        </p:nvPicPr>
        <p:blipFill>
          <a:blip r:embed="rId5"/>
          <a:stretch>
            <a:fillRect/>
          </a:stretch>
        </p:blipFill>
        <p:spPr>
          <a:xfrm>
            <a:off x="5710498" y="5106328"/>
            <a:ext cx="2090477" cy="1391117"/>
          </a:xfrm>
          <a:prstGeom prst="rect">
            <a:avLst/>
          </a:prstGeom>
        </p:spPr>
      </p:pic>
    </p:spTree>
    <p:extLst>
      <p:ext uri="{BB962C8B-B14F-4D97-AF65-F5344CB8AC3E}">
        <p14:creationId xmlns:p14="http://schemas.microsoft.com/office/powerpoint/2010/main" val="2070568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a:t>The public goods generated by OA </a:t>
            </a:r>
            <a:r>
              <a:rPr lang="en-US" dirty="0" smtClean="0"/>
              <a:t>(2) </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4</a:t>
            </a:fld>
            <a:endParaRPr lang="en-US" dirty="0"/>
          </a:p>
        </p:txBody>
      </p:sp>
      <p:sp>
        <p:nvSpPr>
          <p:cNvPr id="4" name="Text Placeholder 3"/>
          <p:cNvSpPr>
            <a:spLocks noGrp="1"/>
          </p:cNvSpPr>
          <p:nvPr>
            <p:ph type="body" sz="quarter" idx="10"/>
          </p:nvPr>
        </p:nvSpPr>
        <p:spPr/>
        <p:txBody>
          <a:bodyPr/>
          <a:lstStyle/>
          <a:p>
            <a:pPr>
              <a:spcBef>
                <a:spcPts val="0"/>
              </a:spcBef>
              <a:spcAft>
                <a:spcPts val="1800"/>
              </a:spcAft>
            </a:pPr>
            <a:r>
              <a:rPr lang="en-US" sz="1900" b="1" dirty="0"/>
              <a:t> Rural development and </a:t>
            </a:r>
            <a:r>
              <a:rPr lang="en-US" sz="1900" b="1" dirty="0" smtClean="0"/>
              <a:t>landscapes</a:t>
            </a:r>
          </a:p>
          <a:p>
            <a:pPr marL="285750" indent="-285750">
              <a:spcBef>
                <a:spcPts val="0"/>
              </a:spcBef>
              <a:spcAft>
                <a:spcPts val="1800"/>
              </a:spcAft>
              <a:buFont typeface="Arial"/>
              <a:buChar char="•"/>
            </a:pPr>
            <a:r>
              <a:rPr lang="en-US" sz="1900" dirty="0" smtClean="0"/>
              <a:t>Keeps </a:t>
            </a:r>
            <a:r>
              <a:rPr lang="en-US" sz="1900" dirty="0"/>
              <a:t>people farming in less favored areas – supports a balanced territorial development and less urban immigration </a:t>
            </a:r>
          </a:p>
          <a:p>
            <a:pPr marL="285750" indent="-285750">
              <a:spcBef>
                <a:spcPts val="0"/>
              </a:spcBef>
              <a:spcAft>
                <a:spcPts val="1800"/>
              </a:spcAft>
              <a:buFont typeface="Arial"/>
              <a:buChar char="•"/>
            </a:pPr>
            <a:r>
              <a:rPr lang="en-US" sz="1900" dirty="0" smtClean="0"/>
              <a:t>Preserves </a:t>
            </a:r>
            <a:r>
              <a:rPr lang="en-US" sz="1900" dirty="0"/>
              <a:t>beautiful and diverse rural </a:t>
            </a:r>
            <a:r>
              <a:rPr lang="en-US" sz="1900" dirty="0" smtClean="0"/>
              <a:t>landscapes</a:t>
            </a:r>
            <a:endParaRPr lang="en-US" sz="1900" dirty="0"/>
          </a:p>
          <a:p>
            <a:pPr marL="285750" indent="-285750">
              <a:spcBef>
                <a:spcPts val="0"/>
              </a:spcBef>
              <a:spcAft>
                <a:spcPts val="1800"/>
              </a:spcAft>
              <a:buFont typeface="Arial"/>
              <a:buChar char="•"/>
            </a:pPr>
            <a:r>
              <a:rPr lang="en-US" sz="1900" dirty="0" smtClean="0"/>
              <a:t>OA </a:t>
            </a:r>
            <a:r>
              <a:rPr lang="en-US" sz="1900" dirty="0"/>
              <a:t>is more labor-intensive : creates jobs in rural areas</a:t>
            </a:r>
          </a:p>
        </p:txBody>
      </p:sp>
      <p:pic>
        <p:nvPicPr>
          <p:cNvPr id="8" name="Picture 7"/>
          <p:cNvPicPr>
            <a:picLocks noChangeAspect="1"/>
          </p:cNvPicPr>
          <p:nvPr/>
        </p:nvPicPr>
        <p:blipFill>
          <a:blip r:embed="rId3"/>
          <a:stretch>
            <a:fillRect/>
          </a:stretch>
        </p:blipFill>
        <p:spPr>
          <a:xfrm>
            <a:off x="749493" y="4283075"/>
            <a:ext cx="2793155" cy="2094866"/>
          </a:xfrm>
          <a:prstGeom prst="rect">
            <a:avLst/>
          </a:prstGeom>
        </p:spPr>
      </p:pic>
      <p:pic>
        <p:nvPicPr>
          <p:cNvPr id="9" name="Picture 8"/>
          <p:cNvPicPr>
            <a:picLocks noChangeAspect="1"/>
          </p:cNvPicPr>
          <p:nvPr/>
        </p:nvPicPr>
        <p:blipFill>
          <a:blip r:embed="rId4"/>
          <a:stretch>
            <a:fillRect/>
          </a:stretch>
        </p:blipFill>
        <p:spPr>
          <a:xfrm>
            <a:off x="4085222" y="4283075"/>
            <a:ext cx="3726716" cy="2094866"/>
          </a:xfrm>
          <a:prstGeom prst="rect">
            <a:avLst/>
          </a:prstGeom>
        </p:spPr>
      </p:pic>
    </p:spTree>
    <p:extLst>
      <p:ext uri="{BB962C8B-B14F-4D97-AF65-F5344CB8AC3E}">
        <p14:creationId xmlns:p14="http://schemas.microsoft.com/office/powerpoint/2010/main" val="1967797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a:t>The public goods generated by OA </a:t>
            </a:r>
            <a:r>
              <a:rPr lang="en-US" dirty="0" smtClean="0"/>
              <a:t>(3) </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5</a:t>
            </a:fld>
            <a:endParaRPr lang="en-US" dirty="0"/>
          </a:p>
        </p:txBody>
      </p:sp>
      <p:sp>
        <p:nvSpPr>
          <p:cNvPr id="4" name="Text Placeholder 3"/>
          <p:cNvSpPr>
            <a:spLocks noGrp="1"/>
          </p:cNvSpPr>
          <p:nvPr>
            <p:ph type="body" sz="quarter" idx="10"/>
          </p:nvPr>
        </p:nvSpPr>
        <p:spPr/>
        <p:txBody>
          <a:bodyPr/>
          <a:lstStyle/>
          <a:p>
            <a:pPr>
              <a:spcBef>
                <a:spcPts val="0"/>
              </a:spcBef>
              <a:spcAft>
                <a:spcPts val="1800"/>
              </a:spcAft>
            </a:pPr>
            <a:r>
              <a:rPr lang="en-US" sz="1900" b="1" dirty="0"/>
              <a:t> </a:t>
            </a:r>
            <a:r>
              <a:rPr lang="en-US" sz="1900" b="1" dirty="0" smtClean="0"/>
              <a:t>Public </a:t>
            </a:r>
            <a:r>
              <a:rPr lang="en-US" sz="1900" b="1" dirty="0"/>
              <a:t>health</a:t>
            </a:r>
            <a:r>
              <a:rPr lang="en-US" sz="1900" b="1" dirty="0" smtClean="0"/>
              <a:t>:</a:t>
            </a:r>
            <a:endParaRPr lang="en-US" sz="1900" b="1" dirty="0"/>
          </a:p>
          <a:p>
            <a:pPr marL="342900" indent="-342900">
              <a:spcBef>
                <a:spcPts val="0"/>
              </a:spcBef>
              <a:spcAft>
                <a:spcPts val="1800"/>
              </a:spcAft>
              <a:buFont typeface="Arial"/>
              <a:buChar char="•"/>
            </a:pPr>
            <a:r>
              <a:rPr lang="en-US" sz="1900" dirty="0" smtClean="0"/>
              <a:t>Avoids </a:t>
            </a:r>
            <a:r>
              <a:rPr lang="en-US" sz="1900" dirty="0"/>
              <a:t>spreading toxic chemicals in the environment </a:t>
            </a:r>
          </a:p>
          <a:p>
            <a:pPr marL="342900" indent="-342900">
              <a:spcBef>
                <a:spcPts val="0"/>
              </a:spcBef>
              <a:spcAft>
                <a:spcPts val="1800"/>
              </a:spcAft>
              <a:buFont typeface="Arial"/>
              <a:buChar char="•"/>
            </a:pPr>
            <a:r>
              <a:rPr lang="en-US" sz="1900" dirty="0"/>
              <a:t> Protect the health of agricultural </a:t>
            </a:r>
            <a:r>
              <a:rPr lang="en-US" sz="1900" dirty="0" smtClean="0"/>
              <a:t>workers</a:t>
            </a:r>
            <a:endParaRPr lang="en-US" sz="1900" dirty="0"/>
          </a:p>
          <a:p>
            <a:pPr marL="342900" indent="-342900">
              <a:spcBef>
                <a:spcPts val="0"/>
              </a:spcBef>
              <a:spcAft>
                <a:spcPts val="1800"/>
              </a:spcAft>
              <a:buFont typeface="Arial"/>
              <a:buChar char="•"/>
            </a:pPr>
            <a:r>
              <a:rPr lang="en-US" sz="1900" dirty="0"/>
              <a:t> Reduces pesticide residues in </a:t>
            </a:r>
            <a:r>
              <a:rPr lang="en-US" sz="1900" dirty="0" smtClean="0"/>
              <a:t>food</a:t>
            </a:r>
            <a:endParaRPr lang="en-US" sz="1900" dirty="0"/>
          </a:p>
          <a:p>
            <a:pPr marL="342900" indent="-342900">
              <a:spcBef>
                <a:spcPts val="0"/>
              </a:spcBef>
              <a:spcAft>
                <a:spcPts val="1800"/>
              </a:spcAft>
              <a:buFont typeface="Arial"/>
              <a:buChar char="•"/>
            </a:pPr>
            <a:r>
              <a:rPr lang="en-US" sz="1900" dirty="0"/>
              <a:t> Organic foods are richer in nutrients, anti-oxidants, etc</a:t>
            </a:r>
            <a:r>
              <a:rPr lang="en-US" sz="1900" dirty="0" smtClean="0"/>
              <a:t>.</a:t>
            </a:r>
            <a:endParaRPr lang="en-US" sz="1900" dirty="0"/>
          </a:p>
          <a:p>
            <a:pPr marL="342900" indent="-342900">
              <a:spcBef>
                <a:spcPts val="0"/>
              </a:spcBef>
              <a:spcAft>
                <a:spcPts val="1800"/>
              </a:spcAft>
              <a:buFont typeface="Arial"/>
              <a:buChar char="•"/>
            </a:pPr>
            <a:r>
              <a:rPr lang="en-US" sz="1900" dirty="0"/>
              <a:t> Organic production systems offer more diverse nutrition in subsistence farming systems</a:t>
            </a:r>
          </a:p>
          <a:p>
            <a:pPr marL="342900" indent="-342900">
              <a:spcBef>
                <a:spcPts val="0"/>
              </a:spcBef>
              <a:spcAft>
                <a:spcPts val="1800"/>
              </a:spcAft>
              <a:buFont typeface="Arial"/>
              <a:buChar char="•"/>
            </a:pPr>
            <a:endParaRPr lang="en-US" sz="1900" b="1" dirty="0"/>
          </a:p>
        </p:txBody>
      </p:sp>
    </p:spTree>
    <p:extLst>
      <p:ext uri="{BB962C8B-B14F-4D97-AF65-F5344CB8AC3E}">
        <p14:creationId xmlns:p14="http://schemas.microsoft.com/office/powerpoint/2010/main" val="9404765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a:t>Why “subsidize” organic agriculture?</a:t>
            </a:r>
          </a:p>
        </p:txBody>
      </p:sp>
      <p:sp>
        <p:nvSpPr>
          <p:cNvPr id="3" name="Slide Number Placeholder 2"/>
          <p:cNvSpPr>
            <a:spLocks noGrp="1"/>
          </p:cNvSpPr>
          <p:nvPr>
            <p:ph type="sldNum" sz="quarter" idx="4"/>
          </p:nvPr>
        </p:nvSpPr>
        <p:spPr/>
        <p:txBody>
          <a:bodyPr/>
          <a:lstStyle/>
          <a:p>
            <a:fld id="{5D5447A0-53F5-A642-8614-F3F890D89D69}" type="slidenum">
              <a:rPr lang="en-US" smtClean="0"/>
              <a:pPr/>
              <a:t>6</a:t>
            </a:fld>
            <a:endParaRPr lang="en-US" dirty="0"/>
          </a:p>
        </p:txBody>
      </p:sp>
      <p:sp>
        <p:nvSpPr>
          <p:cNvPr id="4" name="Text Placeholder 3"/>
          <p:cNvSpPr>
            <a:spLocks noGrp="1"/>
          </p:cNvSpPr>
          <p:nvPr>
            <p:ph type="body" sz="quarter" idx="10"/>
          </p:nvPr>
        </p:nvSpPr>
        <p:spPr/>
        <p:txBody>
          <a:bodyPr/>
          <a:lstStyle/>
          <a:p>
            <a:pPr>
              <a:lnSpc>
                <a:spcPct val="110000"/>
              </a:lnSpc>
              <a:spcAft>
                <a:spcPts val="1800"/>
              </a:spcAft>
            </a:pPr>
            <a:r>
              <a:rPr lang="en-US" sz="2000" dirty="0">
                <a:latin typeface="Arial"/>
                <a:cs typeface="Arial"/>
              </a:rPr>
              <a:t>Organic agriculture is “</a:t>
            </a:r>
            <a:r>
              <a:rPr lang="en-US" sz="2000" b="1" dirty="0">
                <a:latin typeface="Arial"/>
                <a:cs typeface="Arial"/>
              </a:rPr>
              <a:t>multi-functional</a:t>
            </a:r>
            <a:r>
              <a:rPr lang="en-US" sz="2000" dirty="0">
                <a:latin typeface="Arial"/>
                <a:cs typeface="Arial"/>
              </a:rPr>
              <a:t>”: it produces food and many public goods. The food production function is remunerated by the market. Public goods must be remunerated through other means, primarily public support.</a:t>
            </a:r>
          </a:p>
          <a:p>
            <a:pPr>
              <a:lnSpc>
                <a:spcPct val="110000"/>
              </a:lnSpc>
              <a:spcAft>
                <a:spcPts val="1800"/>
              </a:spcAft>
            </a:pPr>
            <a:r>
              <a:rPr lang="en-US" sz="2000" dirty="0">
                <a:latin typeface="Arial"/>
                <a:cs typeface="Arial"/>
              </a:rPr>
              <a:t>Upcoming concept of “true cost accounting”</a:t>
            </a:r>
          </a:p>
          <a:p>
            <a:pPr>
              <a:lnSpc>
                <a:spcPct val="110000"/>
              </a:lnSpc>
              <a:spcAft>
                <a:spcPts val="1800"/>
              </a:spcAft>
            </a:pPr>
            <a:r>
              <a:rPr lang="en-US" sz="2000" dirty="0">
                <a:latin typeface="Arial"/>
                <a:cs typeface="Arial"/>
              </a:rPr>
              <a:t>+ at early stages of development of the sector, “subsidization is justified by the “</a:t>
            </a:r>
            <a:r>
              <a:rPr lang="en-US" sz="2000" b="1" dirty="0">
                <a:latin typeface="Arial"/>
                <a:cs typeface="Arial"/>
              </a:rPr>
              <a:t>infant industry argument</a:t>
            </a:r>
            <a:r>
              <a:rPr lang="en-US" sz="2000" dirty="0">
                <a:latin typeface="Arial"/>
                <a:cs typeface="Arial"/>
              </a:rPr>
              <a:t>”: there are obstacles to transition that needs to be levied, such as farmers’ fear of social exclusion, low economies of scale, lack of organized value chains, lack of knowledge at all levels, etc.</a:t>
            </a:r>
          </a:p>
          <a:p>
            <a:pPr marL="342900" indent="-342900">
              <a:spcBef>
                <a:spcPts val="0"/>
              </a:spcBef>
              <a:spcAft>
                <a:spcPts val="1800"/>
              </a:spcAft>
              <a:buFont typeface="Arial"/>
              <a:buChar char="•"/>
            </a:pPr>
            <a:endParaRPr lang="en-US" sz="1900" b="1" dirty="0"/>
          </a:p>
        </p:txBody>
      </p:sp>
    </p:spTree>
    <p:extLst>
      <p:ext uri="{BB962C8B-B14F-4D97-AF65-F5344CB8AC3E}">
        <p14:creationId xmlns:p14="http://schemas.microsoft.com/office/powerpoint/2010/main" val="186440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PolicyToolkit_PPT_4-3Ratio_TEMPLATE.potx</Template>
  <TotalTime>281</TotalTime>
  <Words>612</Words>
  <Application>Microsoft Macintosh PowerPoint</Application>
  <PresentationFormat>On-screen Show (4:3)</PresentationFormat>
  <Paragraphs>50</Paragraphs>
  <Slides>7</Slides>
  <Notes>5</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PolicyToolkit_PPT_4-3Ratio_TEMPLATE</vt:lpstr>
      <vt:lpstr>Section Title</vt:lpstr>
      <vt:lpstr>Content</vt:lpstr>
      <vt:lpstr>Thank you slide</vt:lpstr>
      <vt:lpstr>Why should policy makers support organic agriculture</vt:lpstr>
      <vt:lpstr>The academic perspective: economic rational</vt:lpstr>
      <vt:lpstr>The public goods generated by OA (1) </vt:lpstr>
      <vt:lpstr>The public goods generated by OA (2) </vt:lpstr>
      <vt:lpstr>The public goods generated by OA (3) </vt:lpstr>
      <vt:lpstr>Why “subsidize” organic agriculture?</vt:lpstr>
      <vt:lpstr>Thank you for your attention!</vt:lpstr>
    </vt:vector>
  </TitlesOfParts>
  <Company>IFOAM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Joelle Katto-Andrighetto</cp:lastModifiedBy>
  <cp:revision>33</cp:revision>
  <dcterms:created xsi:type="dcterms:W3CDTF">2017-03-17T11:12:10Z</dcterms:created>
  <dcterms:modified xsi:type="dcterms:W3CDTF">2017-03-24T14:40:37Z</dcterms:modified>
</cp:coreProperties>
</file>